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3655" r:id="rId2"/>
  </p:sldMasterIdLst>
  <p:notesMasterIdLst>
    <p:notesMasterId r:id="rId45"/>
  </p:notesMasterIdLst>
  <p:handoutMasterIdLst>
    <p:handoutMasterId r:id="rId46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12">
          <p15:clr>
            <a:srgbClr val="A4A3A4"/>
          </p15:clr>
        </p15:guide>
        <p15:guide id="2" pos="10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  <a:srgbClr val="0000CC"/>
    <a:srgbClr val="FFFF00"/>
    <a:srgbClr val="FF0000"/>
    <a:srgbClr val="003300"/>
    <a:srgbClr val="96969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1" autoAdjust="0"/>
    <p:restoredTop sz="94606" autoAdjust="0"/>
  </p:normalViewPr>
  <p:slideViewPr>
    <p:cSldViewPr>
      <p:cViewPr varScale="1">
        <p:scale>
          <a:sx n="87" d="100"/>
          <a:sy n="87" d="100"/>
        </p:scale>
        <p:origin x="496" y="-476"/>
      </p:cViewPr>
      <p:guideLst>
        <p:guide orient="horz" pos="3312"/>
        <p:guide pos="10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85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59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59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 b="0"/>
            </a:lvl1pPr>
          </a:lstStyle>
          <a:p>
            <a:pPr>
              <a:defRPr/>
            </a:pPr>
            <a:fld id="{A579D2C5-7B00-4D8F-B9FA-F50661C16A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3845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8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 b="0"/>
            </a:lvl1pPr>
          </a:lstStyle>
          <a:p>
            <a:pPr>
              <a:defRPr/>
            </a:pPr>
            <a:fld id="{BF51BC98-37E7-45F7-8A8A-8A0A1B8ADA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85412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X=PY(</a:t>
            </a:r>
            <a:r>
              <a:rPr lang="zh-CN" altLang="en-US" dirty="0"/>
              <a:t>引出正交变换）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51BC98-37E7-45F7-8A8A-8A0A1B8ADACA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6618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600</a:t>
            </a:r>
            <a:r>
              <a:rPr lang="zh-CN" altLang="en-US" dirty="0"/>
              <a:t>米的单叶双曲面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51BC98-37E7-45F7-8A8A-8A0A1B8ADACA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8661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51BC98-37E7-45F7-8A8A-8A0A1B8ADACA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8999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735013494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53305614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20348148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26566313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2863E3-B5E5-4CBA-B90F-99BC725DEF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9296951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273B9C-21CA-4DD7-AF88-57972524FF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3293173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91783A-FA24-4037-81EC-2E994D96138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5566075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157615-F584-4B2E-905A-BD7A5DB54D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4446592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C7A333-4B04-4352-8915-03F01C29EA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188531"/>
      </p:ext>
    </p:extLst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F48A70-F127-4E16-973F-C3DFB11A56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3723578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BFCF48-308C-4B10-B8FF-D23777C8C9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3477712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35566135"/>
      </p:ext>
    </p:extLst>
  </p:cSld>
  <p:clrMapOvr>
    <a:masterClrMapping/>
  </p:clrMapOvr>
  <p:transition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8F0D34-B6CA-4296-A22C-4B4990D78D4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1986362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E6E932-8177-4159-A59C-1F465C73CCB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088390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E36894-2DE9-419F-84BB-1825255D37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8526219"/>
      </p:ext>
    </p:extLst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A48C2-D2D4-41E5-8ED6-73EAE8190A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9615520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35662131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30405191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38007746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65578906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135033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11982381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80441357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Times New Roman" pitchFamily="18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Times New Roman" pitchFamily="18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Times New Roman" pitchFamily="18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Times New Roman" pitchFamily="18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Times New Roman" pitchFamily="18" charset="0"/>
          <a:ea typeface="黑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Times New Roman" pitchFamily="18" charset="0"/>
          <a:ea typeface="黑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Times New Roman" pitchFamily="18" charset="0"/>
          <a:ea typeface="黑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Times New Roman" pitchFamily="18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49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49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49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 b="0"/>
            </a:lvl1pPr>
          </a:lstStyle>
          <a:p>
            <a:pPr>
              <a:defRPr/>
            </a:pPr>
            <a:fld id="{29D7FDB1-0B3B-48AE-AD1F-527BF92BF7C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ransition>
    <p:wipe dir="r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2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24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2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emf"/><Relationship Id="rId4" Type="http://schemas.openxmlformats.org/officeDocument/2006/relationships/oleObject" Target="../embeddings/oleObject29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3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3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emf"/><Relationship Id="rId4" Type="http://schemas.openxmlformats.org/officeDocument/2006/relationships/oleObject" Target="../embeddings/oleObject35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image" Target="../media/image40.emf"/><Relationship Id="rId7" Type="http://schemas.openxmlformats.org/officeDocument/2006/relationships/image" Target="../media/image42.e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41.emf"/><Relationship Id="rId4" Type="http://schemas.openxmlformats.org/officeDocument/2006/relationships/oleObject" Target="../embeddings/oleObject37.bin"/><Relationship Id="rId9" Type="http://schemas.openxmlformats.org/officeDocument/2006/relationships/image" Target="../media/image4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PG4y1H7bR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6.w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55.emf"/><Relationship Id="rId4" Type="http://schemas.openxmlformats.org/officeDocument/2006/relationships/oleObject" Target="../embeddings/oleObject41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emf"/><Relationship Id="rId4" Type="http://schemas.openxmlformats.org/officeDocument/2006/relationships/oleObject" Target="../embeddings/oleObject4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61.e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60.wmf"/><Relationship Id="rId4" Type="http://schemas.openxmlformats.org/officeDocument/2006/relationships/oleObject" Target="../embeddings/oleObject46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7" Type="http://schemas.openxmlformats.org/officeDocument/2006/relationships/image" Target="../media/image64.emf"/><Relationship Id="rId2" Type="http://schemas.openxmlformats.org/officeDocument/2006/relationships/oleObject" Target="../embeddings/oleObject4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0.bin"/><Relationship Id="rId5" Type="http://schemas.openxmlformats.org/officeDocument/2006/relationships/image" Target="../media/image63.emf"/><Relationship Id="rId4" Type="http://schemas.openxmlformats.org/officeDocument/2006/relationships/oleObject" Target="../embeddings/oleObject49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emf"/><Relationship Id="rId4" Type="http://schemas.openxmlformats.org/officeDocument/2006/relationships/oleObject" Target="../embeddings/oleObject52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oleObject" Target="../embeddings/oleObject59.bin"/><Relationship Id="rId18" Type="http://schemas.openxmlformats.org/officeDocument/2006/relationships/image" Target="../media/image75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72.wmf"/><Relationship Id="rId17" Type="http://schemas.openxmlformats.org/officeDocument/2006/relationships/oleObject" Target="../embeddings/oleObject61.bin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4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wmf"/><Relationship Id="rId11" Type="http://schemas.openxmlformats.org/officeDocument/2006/relationships/oleObject" Target="../embeddings/oleObject58.bin"/><Relationship Id="rId5" Type="http://schemas.openxmlformats.org/officeDocument/2006/relationships/oleObject" Target="../embeddings/oleObject55.bin"/><Relationship Id="rId15" Type="http://schemas.openxmlformats.org/officeDocument/2006/relationships/oleObject" Target="../embeddings/oleObject60.bin"/><Relationship Id="rId10" Type="http://schemas.openxmlformats.org/officeDocument/2006/relationships/image" Target="../media/image71.wmf"/><Relationship Id="rId4" Type="http://schemas.openxmlformats.org/officeDocument/2006/relationships/image" Target="../media/image68.wmf"/><Relationship Id="rId9" Type="http://schemas.openxmlformats.org/officeDocument/2006/relationships/oleObject" Target="../embeddings/oleObject57.bin"/><Relationship Id="rId14" Type="http://schemas.openxmlformats.org/officeDocument/2006/relationships/image" Target="../media/image73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3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17367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solidFill>
                  <a:schemeClr val="bg1"/>
                </a:solidFill>
                <a:ea typeface="黑体" panose="02010609060101010101" pitchFamily="49" charset="-122"/>
              </a:rPr>
              <a:t>5.4 </a:t>
            </a:r>
            <a:r>
              <a:rPr lang="zh-CN" altLang="en-US" sz="3600">
                <a:solidFill>
                  <a:schemeClr val="bg1"/>
                </a:solidFill>
                <a:ea typeface="黑体" panose="02010609060101010101" pitchFamily="49" charset="-122"/>
              </a:rPr>
              <a:t>实对称矩阵的对角化与二次型的标准形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0" y="1736725"/>
            <a:ext cx="9144000" cy="512127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dirty="0">
                <a:solidFill>
                  <a:schemeClr val="bg1"/>
                </a:solidFill>
              </a:rPr>
              <a:t>实二次型与实对称矩阵相对应</a:t>
            </a:r>
            <a:r>
              <a:rPr lang="en-US" altLang="zh-CN" dirty="0">
                <a:solidFill>
                  <a:schemeClr val="bg1"/>
                </a:solidFill>
              </a:rPr>
              <a:t>. </a:t>
            </a:r>
            <a:r>
              <a:rPr lang="zh-CN" altLang="en-US" dirty="0">
                <a:solidFill>
                  <a:srgbClr val="FF0000"/>
                </a:solidFill>
              </a:rPr>
              <a:t>任何实对称矩阵均可对角化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</a:p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n-US" altLang="zh-CN" dirty="0">
                <a:solidFill>
                  <a:schemeClr val="bg1"/>
                </a:solidFill>
              </a:rPr>
              <a:t>5.4.1 </a:t>
            </a:r>
            <a:r>
              <a:rPr lang="zh-CN" altLang="en-US" dirty="0">
                <a:solidFill>
                  <a:schemeClr val="bg1"/>
                </a:solidFill>
              </a:rPr>
              <a:t>实对称矩阵的对角化</a:t>
            </a:r>
          </a:p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dirty="0">
                <a:solidFill>
                  <a:schemeClr val="bg1"/>
                </a:solidFill>
              </a:rPr>
              <a:t>不仅实对称矩阵的特征值是实数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zh-CN" altLang="en-US" dirty="0">
                <a:solidFill>
                  <a:schemeClr val="bg1"/>
                </a:solidFill>
              </a:rPr>
              <a:t>而且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n-US" altLang="zh-CN" dirty="0">
                <a:solidFill>
                  <a:schemeClr val="bg1"/>
                </a:solidFill>
              </a:rPr>
              <a:t>Theorem 5.2 </a:t>
            </a:r>
            <a:r>
              <a:rPr lang="zh-CN" altLang="en-US" dirty="0">
                <a:solidFill>
                  <a:srgbClr val="FF0000"/>
                </a:solidFill>
              </a:rPr>
              <a:t>实对称矩阵的对应于不同特征值的特征向量是正交的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</a:p>
          <a:p>
            <a:pPr marL="0" indent="0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endParaRPr lang="zh-CN" altLang="en-US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3709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  <a:latin typeface="Tahoma"/>
            </a:endParaRPr>
          </a:p>
          <a:p>
            <a:pPr eaLnBrk="1" hangingPunct="1">
              <a:buClr>
                <a:srgbClr val="FFFFCC"/>
              </a:buClr>
              <a:defRPr/>
            </a:pPr>
            <a:r>
              <a:rPr kumimoji="0" lang="zh-CN" altLang="en-US" b="0" dirty="0">
                <a:solidFill>
                  <a:srgbClr val="FFFFFF"/>
                </a:solidFill>
                <a:latin typeface="Tahoma"/>
              </a:rPr>
              <a:t>再</a:t>
            </a:r>
            <a:r>
              <a:rPr kumimoji="0" lang="zh-CN" altLang="en-US" b="0" dirty="0">
                <a:solidFill>
                  <a:srgbClr val="FF0000"/>
                </a:solidFill>
                <a:latin typeface="Tahoma"/>
              </a:rPr>
              <a:t>单位化</a:t>
            </a:r>
            <a:r>
              <a:rPr kumimoji="0" lang="en-US" altLang="zh-CN" b="0" dirty="0">
                <a:solidFill>
                  <a:srgbClr val="FFFFFF"/>
                </a:solidFill>
              </a:rPr>
              <a:t>,</a:t>
            </a:r>
            <a:r>
              <a:rPr kumimoji="0" lang="zh-CN" altLang="en-US" b="0" dirty="0">
                <a:solidFill>
                  <a:srgbClr val="FFFFFF"/>
                </a:solidFill>
              </a:rPr>
              <a:t>得</a:t>
            </a:r>
          </a:p>
          <a:p>
            <a:pPr eaLnBrk="1" hangingPunct="1">
              <a:buClr>
                <a:srgbClr val="FFFFCC"/>
              </a:buClr>
              <a:defRPr/>
            </a:pPr>
            <a:endParaRPr kumimoji="0" lang="zh-CN" altLang="en-US" b="0" dirty="0">
              <a:solidFill>
                <a:srgbClr val="FFFFFF"/>
              </a:solidFill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zh-CN" altLang="en-US" b="0" dirty="0">
              <a:solidFill>
                <a:srgbClr val="FFFFFF"/>
              </a:solidFill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</a:endParaRPr>
          </a:p>
        </p:txBody>
      </p:sp>
      <p:graphicFrame>
        <p:nvGraphicFramePr>
          <p:cNvPr id="96259" name="Object 6"/>
          <p:cNvGraphicFramePr>
            <a:graphicFrameLocks noChangeAspect="1"/>
          </p:cNvGraphicFramePr>
          <p:nvPr/>
        </p:nvGraphicFramePr>
        <p:xfrm>
          <a:off x="2339975" y="1268413"/>
          <a:ext cx="4276725" cy="227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733718" imgH="885910" progId="Equation.3">
                  <p:embed/>
                </p:oleObj>
              </mc:Choice>
              <mc:Fallback>
                <p:oleObj name="公式" r:id="rId2" imgW="1733718" imgH="88591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1268413"/>
                        <a:ext cx="4276725" cy="227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0" name="Object 7"/>
          <p:cNvGraphicFramePr>
            <a:graphicFrameLocks noChangeAspect="1"/>
          </p:cNvGraphicFramePr>
          <p:nvPr/>
        </p:nvGraphicFramePr>
        <p:xfrm>
          <a:off x="2195513" y="4149725"/>
          <a:ext cx="4976812" cy="226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038518" imgH="885910" progId="Equation.3">
                  <p:embed/>
                </p:oleObj>
              </mc:Choice>
              <mc:Fallback>
                <p:oleObj name="公式" r:id="rId4" imgW="2038518" imgH="88591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149725"/>
                        <a:ext cx="4976812" cy="226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9001623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  <a:latin typeface="Tahoma"/>
            </a:endParaRPr>
          </a:p>
          <a:p>
            <a:pPr eaLnBrk="1" hangingPunct="1">
              <a:buClr>
                <a:srgbClr val="FFFFCC"/>
              </a:buClr>
              <a:defRPr/>
            </a:pPr>
            <a:r>
              <a:rPr kumimoji="0" lang="zh-CN" altLang="en-US" b="0" dirty="0">
                <a:solidFill>
                  <a:srgbClr val="FFFFFF"/>
                </a:solidFill>
                <a:latin typeface="Tahoma"/>
              </a:rPr>
              <a:t>当</a:t>
            </a:r>
            <a:r>
              <a:rPr kumimoji="0" lang="zh-CN" altLang="en-US" b="0" i="1" dirty="0">
                <a:solidFill>
                  <a:srgbClr val="FFFFFF"/>
                </a:solidFill>
                <a:sym typeface="Symbol" panose="05050102010706020507" pitchFamily="18" charset="2"/>
              </a:rPr>
              <a:t> </a:t>
            </a:r>
            <a:r>
              <a:rPr kumimoji="0" lang="en-US" altLang="zh-CN" b="0" dirty="0">
                <a:solidFill>
                  <a:srgbClr val="FFFFFF"/>
                </a:solidFill>
              </a:rPr>
              <a:t>= 9</a:t>
            </a:r>
            <a:r>
              <a:rPr kumimoji="0" lang="zh-CN" altLang="en-US" b="0" dirty="0">
                <a:solidFill>
                  <a:srgbClr val="FFFFFF"/>
                </a:solidFill>
                <a:latin typeface="Tahoma"/>
              </a:rPr>
              <a:t>时</a:t>
            </a:r>
            <a:r>
              <a:rPr kumimoji="0" lang="en-US" altLang="zh-CN" b="0" dirty="0">
                <a:solidFill>
                  <a:srgbClr val="FFFFFF"/>
                </a:solidFill>
              </a:rPr>
              <a:t>, (</a:t>
            </a:r>
            <a:r>
              <a:rPr kumimoji="0" lang="en-US" altLang="zh-CN" i="1" dirty="0">
                <a:solidFill>
                  <a:srgbClr val="FFFFFF"/>
                </a:solidFill>
              </a:rPr>
              <a:t>A</a:t>
            </a:r>
            <a:r>
              <a:rPr kumimoji="0" lang="en-US" altLang="zh-CN" b="0" dirty="0">
                <a:solidFill>
                  <a:srgbClr val="FFFFFF"/>
                </a:solidFill>
              </a:rPr>
              <a:t> - </a:t>
            </a:r>
            <a:r>
              <a:rPr kumimoji="0" lang="en-US" altLang="zh-CN" b="0" dirty="0">
                <a:solidFill>
                  <a:srgbClr val="FFFFFF"/>
                </a:solidFill>
                <a:sym typeface="Symbol" panose="05050102010706020507" pitchFamily="18" charset="2"/>
              </a:rPr>
              <a:t>9</a:t>
            </a:r>
            <a:r>
              <a:rPr kumimoji="0" lang="en-US" altLang="zh-CN" i="1" dirty="0">
                <a:solidFill>
                  <a:srgbClr val="FFFFFF"/>
                </a:solidFill>
              </a:rPr>
              <a:t>E</a:t>
            </a:r>
            <a:r>
              <a:rPr kumimoji="0" lang="en-US" altLang="zh-CN" b="0" dirty="0">
                <a:solidFill>
                  <a:srgbClr val="FFFFFF"/>
                </a:solidFill>
              </a:rPr>
              <a:t>)</a:t>
            </a:r>
            <a:r>
              <a:rPr kumimoji="0" lang="en-US" altLang="zh-CN" i="1" dirty="0">
                <a:solidFill>
                  <a:srgbClr val="FFFFFF"/>
                </a:solidFill>
              </a:rPr>
              <a:t>x</a:t>
            </a:r>
            <a:r>
              <a:rPr kumimoji="0" lang="en-US" altLang="zh-CN" b="0" dirty="0">
                <a:solidFill>
                  <a:srgbClr val="FFFFFF"/>
                </a:solidFill>
              </a:rPr>
              <a:t> = </a:t>
            </a:r>
            <a:r>
              <a:rPr kumimoji="0" lang="en-US" altLang="zh-CN" dirty="0">
                <a:solidFill>
                  <a:srgbClr val="FFFFFF"/>
                </a:solidFill>
              </a:rPr>
              <a:t>0</a:t>
            </a:r>
            <a:r>
              <a:rPr kumimoji="0" lang="en-US" altLang="zh-CN" b="0" dirty="0">
                <a:solidFill>
                  <a:srgbClr val="FFFFFF"/>
                </a:solidFill>
              </a:rPr>
              <a:t>:</a:t>
            </a: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</a:endParaRPr>
          </a:p>
          <a:p>
            <a:pPr eaLnBrk="1" hangingPunct="1">
              <a:buClr>
                <a:srgbClr val="FFFFCC"/>
              </a:buClr>
              <a:defRPr/>
            </a:pPr>
            <a:r>
              <a:rPr kumimoji="0" lang="zh-CN" altLang="en-US" b="0" dirty="0">
                <a:solidFill>
                  <a:srgbClr val="FF0000"/>
                </a:solidFill>
              </a:rPr>
              <a:t>单位化</a:t>
            </a:r>
            <a:r>
              <a:rPr kumimoji="0" lang="en-US" altLang="zh-CN" b="0" dirty="0">
                <a:solidFill>
                  <a:srgbClr val="FFFFFF"/>
                </a:solidFill>
              </a:rPr>
              <a:t>,</a:t>
            </a:r>
            <a:r>
              <a:rPr kumimoji="0" lang="zh-CN" altLang="en-US" b="0" dirty="0">
                <a:solidFill>
                  <a:srgbClr val="FFFFFF"/>
                </a:solidFill>
              </a:rPr>
              <a:t>得</a:t>
            </a:r>
          </a:p>
          <a:p>
            <a:pPr eaLnBrk="1" hangingPunct="1">
              <a:buClr>
                <a:srgbClr val="FFFFCC"/>
              </a:buClr>
              <a:defRPr/>
            </a:pPr>
            <a:endParaRPr kumimoji="0" lang="zh-CN" altLang="en-US" b="0" dirty="0">
              <a:solidFill>
                <a:srgbClr val="FFFFFF"/>
              </a:solidFill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</a:endParaRPr>
          </a:p>
        </p:txBody>
      </p:sp>
      <p:graphicFrame>
        <p:nvGraphicFramePr>
          <p:cNvPr id="97283" name="Object 3"/>
          <p:cNvGraphicFramePr>
            <a:graphicFrameLocks noChangeAspect="1"/>
          </p:cNvGraphicFramePr>
          <p:nvPr/>
        </p:nvGraphicFramePr>
        <p:xfrm>
          <a:off x="3419475" y="1312863"/>
          <a:ext cx="2139950" cy="211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800148" imgH="819122" progId="Equation.3">
                  <p:embed/>
                </p:oleObj>
              </mc:Choice>
              <mc:Fallback>
                <p:oleObj name="公式" r:id="rId2" imgW="800148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1312863"/>
                        <a:ext cx="2139950" cy="211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4" name="Object 7"/>
          <p:cNvGraphicFramePr>
            <a:graphicFrameLocks noChangeAspect="1"/>
          </p:cNvGraphicFramePr>
          <p:nvPr/>
        </p:nvGraphicFramePr>
        <p:xfrm>
          <a:off x="2339975" y="4076700"/>
          <a:ext cx="4276725" cy="211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733718" imgH="819122" progId="Equation.3">
                  <p:embed/>
                </p:oleObj>
              </mc:Choice>
              <mc:Fallback>
                <p:oleObj name="公式" r:id="rId4" imgW="1733718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4076700"/>
                        <a:ext cx="4276725" cy="211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2945264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4"/>
          <p:cNvSpPr txBox="1"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zh-CN" sz="3200" dirty="0">
              <a:solidFill>
                <a:schemeClr val="bg1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取正交矩阵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zh-CN" altLang="en-US" sz="3200" dirty="0"/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zh-CN" altLang="en-US" sz="3200" dirty="0"/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zh-CN" altLang="en-US" sz="3200" dirty="0"/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zh-CN" altLang="en-US" sz="3200" dirty="0"/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zh-CN" sz="3200" dirty="0"/>
          </a:p>
        </p:txBody>
      </p:sp>
      <p:graphicFrame>
        <p:nvGraphicFramePr>
          <p:cNvPr id="98307" name="Object 5"/>
          <p:cNvGraphicFramePr>
            <a:graphicFrameLocks noChangeAspect="1"/>
          </p:cNvGraphicFramePr>
          <p:nvPr/>
        </p:nvGraphicFramePr>
        <p:xfrm>
          <a:off x="2627313" y="3789363"/>
          <a:ext cx="4622800" cy="178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2304978" imgH="819122" progId="Equation.3">
                  <p:embed/>
                </p:oleObj>
              </mc:Choice>
              <mc:Fallback>
                <p:oleObj name="公式" r:id="rId3" imgW="2304978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789363"/>
                        <a:ext cx="4622800" cy="178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08" name="Object 6"/>
          <p:cNvGraphicFramePr>
            <a:graphicFrameLocks noChangeAspect="1"/>
          </p:cNvGraphicFramePr>
          <p:nvPr/>
        </p:nvGraphicFramePr>
        <p:xfrm>
          <a:off x="2870200" y="96838"/>
          <a:ext cx="3914775" cy="306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1943052" imgH="1495453" progId="Equation.3">
                  <p:embed/>
                </p:oleObj>
              </mc:Choice>
              <mc:Fallback>
                <p:oleObj name="公式" r:id="rId5" imgW="1943052" imgH="149545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200" y="96838"/>
                        <a:ext cx="3914775" cy="306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3206986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  <a:defRPr/>
            </a:pPr>
            <a:r>
              <a:rPr lang="en-US" altLang="zh-CN" dirty="0"/>
              <a:t> 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CN" dirty="0">
                <a:solidFill>
                  <a:schemeClr val="bg1"/>
                </a:solidFill>
              </a:rPr>
              <a:t>             5.4.2 </a:t>
            </a:r>
            <a:r>
              <a:rPr lang="zh-CN" altLang="en-US" dirty="0">
                <a:solidFill>
                  <a:srgbClr val="FF0000"/>
                </a:solidFill>
              </a:rPr>
              <a:t>正交变换与二次型的标准型</a:t>
            </a:r>
          </a:p>
          <a:p>
            <a:pPr marL="0" indent="0" eaLnBrk="1" hangingPunct="1">
              <a:buFontTx/>
              <a:buNone/>
              <a:defRPr/>
            </a:pPr>
            <a:endParaRPr lang="en-US" altLang="zh-CN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en-US" altLang="zh-CN" dirty="0" err="1">
                <a:solidFill>
                  <a:schemeClr val="bg1"/>
                </a:solidFill>
              </a:rPr>
              <a:t>Def</a:t>
            </a:r>
            <a:r>
              <a:rPr lang="en-US" altLang="zh-CN" dirty="0">
                <a:solidFill>
                  <a:schemeClr val="bg1"/>
                </a:solidFill>
              </a:rPr>
              <a:t> 5.7 </a:t>
            </a:r>
            <a:r>
              <a:rPr lang="zh-CN" altLang="en-US" dirty="0">
                <a:solidFill>
                  <a:schemeClr val="bg1"/>
                </a:solidFill>
              </a:rPr>
              <a:t>对于线性变换</a:t>
            </a:r>
          </a:p>
          <a:p>
            <a:pPr eaLnBrk="1" hangingPunct="1">
              <a:defRPr/>
            </a:pPr>
            <a:endParaRPr lang="zh-CN" altLang="en-US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endParaRPr lang="zh-CN" altLang="en-US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zh-CN" altLang="en-US" dirty="0">
                <a:solidFill>
                  <a:schemeClr val="bg1"/>
                </a:solidFill>
              </a:rPr>
              <a:t>若</a:t>
            </a:r>
            <a:r>
              <a:rPr lang="en-US" altLang="zh-CN" i="1" dirty="0">
                <a:solidFill>
                  <a:srgbClr val="FF0000"/>
                </a:solidFill>
              </a:rPr>
              <a:t>P</a:t>
            </a:r>
            <a:r>
              <a:rPr lang="zh-CN" altLang="en-US" dirty="0">
                <a:solidFill>
                  <a:srgbClr val="FF0000"/>
                </a:solidFill>
              </a:rPr>
              <a:t>是正交矩阵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则称</a:t>
            </a:r>
            <a:r>
              <a:rPr lang="en-US" altLang="zh-CN" i="1" dirty="0">
                <a:solidFill>
                  <a:schemeClr val="bg1"/>
                </a:solidFill>
              </a:rPr>
              <a:t>x</a:t>
            </a:r>
            <a:r>
              <a:rPr lang="en-US" altLang="zh-CN" dirty="0">
                <a:solidFill>
                  <a:schemeClr val="bg1"/>
                </a:solidFill>
              </a:rPr>
              <a:t> = </a:t>
            </a:r>
            <a:r>
              <a:rPr lang="en-US" altLang="zh-CN" i="1" dirty="0" err="1">
                <a:solidFill>
                  <a:schemeClr val="bg1"/>
                </a:solidFill>
              </a:rPr>
              <a:t>Py</a:t>
            </a:r>
            <a:r>
              <a:rPr lang="zh-CN" altLang="en-US" dirty="0">
                <a:solidFill>
                  <a:schemeClr val="bg1"/>
                </a:solidFill>
              </a:rPr>
              <a:t>是</a:t>
            </a:r>
            <a:r>
              <a:rPr lang="zh-CN" altLang="en-US" dirty="0">
                <a:solidFill>
                  <a:schemeClr val="bg1"/>
                </a:solidFill>
                <a:ea typeface="华文新魏" panose="02010800040101010101" pitchFamily="2" charset="-122"/>
              </a:rPr>
              <a:t>正交变换</a:t>
            </a:r>
            <a:r>
              <a:rPr lang="en-US" altLang="zh-CN" dirty="0">
                <a:solidFill>
                  <a:schemeClr val="bg1"/>
                </a:solidFill>
              </a:rPr>
              <a:t>(orthogonal transformation).</a:t>
            </a:r>
          </a:p>
          <a:p>
            <a:pPr eaLnBrk="1" hangingPunct="1">
              <a:defRPr/>
            </a:pPr>
            <a:endParaRPr lang="en-US" altLang="zh-CN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endParaRPr lang="en-US" altLang="zh-CN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endParaRPr lang="en-US" altLang="zh-CN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endParaRPr lang="en-US" altLang="zh-CN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endParaRPr lang="en-US" altLang="zh-CN" dirty="0">
              <a:solidFill>
                <a:schemeClr val="bg1"/>
              </a:solidFill>
            </a:endParaRP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3419475" y="2852738"/>
          <a:ext cx="118745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495348" imgH="133194" progId="Equation.3">
                  <p:embed/>
                </p:oleObj>
              </mc:Choice>
              <mc:Fallback>
                <p:oleObj name="公式" r:id="rId2" imgW="495348" imgH="13319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2852738"/>
                        <a:ext cx="1187450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725227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chemeClr val="bg1"/>
                </a:solidFill>
              </a:rPr>
              <a:t>正交变换的一条重要性质是：</a:t>
            </a:r>
            <a:r>
              <a:rPr lang="zh-CN" altLang="en-US" dirty="0">
                <a:solidFill>
                  <a:srgbClr val="FF0000"/>
                </a:solidFill>
                <a:ea typeface="华文新魏" panose="02010800040101010101" pitchFamily="2" charset="-122"/>
              </a:rPr>
              <a:t>正交变换保持向量的长度不变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zh-CN" altLang="en-US" dirty="0">
                <a:solidFill>
                  <a:schemeClr val="bg1"/>
                </a:solidFill>
              </a:rPr>
              <a:t>这是因为</a:t>
            </a:r>
          </a:p>
          <a:p>
            <a:pPr eaLnBrk="1" hangingPunct="1">
              <a:defRPr/>
            </a:pPr>
            <a:endParaRPr lang="zh-CN" altLang="en-US" dirty="0"/>
          </a:p>
          <a:p>
            <a:pPr eaLnBrk="1" hangingPunct="1">
              <a:defRPr/>
            </a:pPr>
            <a:endParaRPr lang="zh-CN" altLang="en-US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bg1"/>
                </a:solidFill>
              </a:rPr>
              <a:t>由于正交变换保持</a:t>
            </a:r>
            <a:r>
              <a:rPr lang="zh-CN" altLang="en-US" dirty="0">
                <a:solidFill>
                  <a:srgbClr val="FF0000"/>
                </a:solidFill>
              </a:rPr>
              <a:t>向量的长度不变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进而正交变换</a:t>
            </a:r>
            <a:r>
              <a:rPr lang="zh-CN" altLang="en-US" dirty="0">
                <a:solidFill>
                  <a:srgbClr val="FF0000"/>
                </a:solidFill>
              </a:rPr>
              <a:t>保持图形的形状也不变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这是正交变换的优良特性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也是它与一般的可逆线性变换的不同之处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bg1"/>
                </a:solidFill>
              </a:rPr>
              <a:t>根据定理</a:t>
            </a:r>
            <a:r>
              <a:rPr lang="en-US" altLang="zh-CN" dirty="0">
                <a:solidFill>
                  <a:schemeClr val="bg1"/>
                </a:solidFill>
              </a:rPr>
              <a:t>5.3</a:t>
            </a:r>
            <a:r>
              <a:rPr lang="zh-CN" altLang="en-US" dirty="0">
                <a:solidFill>
                  <a:schemeClr val="bg1"/>
                </a:solidFill>
              </a:rPr>
              <a:t>知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rgbClr val="FFFF00"/>
                </a:solidFill>
              </a:rPr>
              <a:t>对于任意二次型</a:t>
            </a:r>
            <a:r>
              <a:rPr lang="en-US" altLang="zh-CN" i="1" dirty="0">
                <a:solidFill>
                  <a:srgbClr val="FFFF00"/>
                </a:solidFill>
              </a:rPr>
              <a:t>f</a:t>
            </a:r>
            <a:r>
              <a:rPr lang="en-US" altLang="zh-CN" dirty="0">
                <a:solidFill>
                  <a:srgbClr val="FFFF00"/>
                </a:solidFill>
              </a:rPr>
              <a:t>,</a:t>
            </a:r>
            <a:r>
              <a:rPr lang="zh-CN" altLang="en-US" dirty="0">
                <a:solidFill>
                  <a:srgbClr val="FFFF00"/>
                </a:solidFill>
              </a:rPr>
              <a:t>必存在一个正交变换</a:t>
            </a:r>
            <a:r>
              <a:rPr lang="en-US" altLang="zh-CN" dirty="0">
                <a:solidFill>
                  <a:srgbClr val="FFFF00"/>
                </a:solidFill>
              </a:rPr>
              <a:t>,</a:t>
            </a:r>
            <a:r>
              <a:rPr lang="zh-CN" altLang="en-US" dirty="0">
                <a:solidFill>
                  <a:srgbClr val="FFFF00"/>
                </a:solidFill>
              </a:rPr>
              <a:t>将</a:t>
            </a:r>
            <a:r>
              <a:rPr lang="en-US" altLang="zh-CN" i="1" dirty="0">
                <a:solidFill>
                  <a:srgbClr val="FFFF00"/>
                </a:solidFill>
              </a:rPr>
              <a:t>f</a:t>
            </a:r>
            <a:r>
              <a:rPr lang="zh-CN" altLang="en-US" dirty="0">
                <a:solidFill>
                  <a:srgbClr val="FFFF00"/>
                </a:solidFill>
              </a:rPr>
              <a:t>标准化</a:t>
            </a:r>
            <a:r>
              <a:rPr lang="en-US" altLang="zh-CN" dirty="0">
                <a:solidFill>
                  <a:srgbClr val="FFFF00"/>
                </a:solidFill>
              </a:rPr>
              <a:t>,</a:t>
            </a:r>
            <a:r>
              <a:rPr lang="zh-CN" altLang="en-US" dirty="0">
                <a:solidFill>
                  <a:srgbClr val="FFFF00"/>
                </a:solidFill>
              </a:rPr>
              <a:t>且标准形中平方项的系数为二次型</a:t>
            </a:r>
            <a:r>
              <a:rPr lang="en-US" altLang="zh-CN" i="1" dirty="0">
                <a:solidFill>
                  <a:srgbClr val="FFFF00"/>
                </a:solidFill>
              </a:rPr>
              <a:t>f</a:t>
            </a:r>
            <a:r>
              <a:rPr lang="zh-CN" altLang="en-US" dirty="0">
                <a:solidFill>
                  <a:srgbClr val="FFFF00"/>
                </a:solidFill>
              </a:rPr>
              <a:t>的矩阵的特征值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5817557"/>
              </p:ext>
            </p:extLst>
          </p:nvPr>
        </p:nvGraphicFramePr>
        <p:xfrm>
          <a:off x="1331913" y="1412875"/>
          <a:ext cx="7272337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91170" imgH="237983" progId="Equation.DSMT4">
                  <p:embed/>
                </p:oleObj>
              </mc:Choice>
              <mc:Fallback>
                <p:oleObj name="Equation" r:id="rId2" imgW="4591170" imgH="23798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412875"/>
                        <a:ext cx="7272337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941044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43000"/>
            <a:ext cx="6819900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7636486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7239000" cy="330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9403005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Clr>
                <a:srgbClr val="FFFFCC"/>
              </a:buClr>
              <a:defRPr/>
            </a:pPr>
            <a:r>
              <a:rPr kumimoji="0" lang="zh-CN" altLang="en-US" dirty="0">
                <a:solidFill>
                  <a:srgbClr val="FFFFFF"/>
                </a:solidFill>
                <a:ea typeface="华文新魏" panose="02010800040101010101" pitchFamily="2" charset="-122"/>
              </a:rPr>
              <a:t>例</a:t>
            </a:r>
            <a:r>
              <a:rPr kumimoji="0" lang="en-US" altLang="zh-CN" dirty="0">
                <a:solidFill>
                  <a:srgbClr val="FFFFFF"/>
                </a:solidFill>
              </a:rPr>
              <a:t>5.9 </a:t>
            </a:r>
            <a:r>
              <a:rPr kumimoji="0" lang="zh-CN" altLang="en-US" b="0" dirty="0">
                <a:solidFill>
                  <a:srgbClr val="FFFFFF"/>
                </a:solidFill>
                <a:latin typeface="Tahoma"/>
              </a:rPr>
              <a:t>求一个</a:t>
            </a:r>
            <a:r>
              <a:rPr kumimoji="0" lang="zh-CN" altLang="en-US" b="0" dirty="0">
                <a:solidFill>
                  <a:srgbClr val="FF0000"/>
                </a:solidFill>
                <a:latin typeface="Tahoma"/>
              </a:rPr>
              <a:t>正交变换</a:t>
            </a:r>
            <a:r>
              <a:rPr kumimoji="0" lang="zh-CN" altLang="en-US" b="0" dirty="0">
                <a:solidFill>
                  <a:srgbClr val="FFFFFF"/>
                </a:solidFill>
                <a:latin typeface="Tahoma"/>
              </a:rPr>
              <a:t>将二次曲面</a:t>
            </a:r>
          </a:p>
          <a:p>
            <a:pPr eaLnBrk="1" hangingPunct="1">
              <a:buClr>
                <a:srgbClr val="FFFFCC"/>
              </a:buClr>
              <a:defRPr/>
            </a:pPr>
            <a:endParaRPr kumimoji="0" lang="zh-CN" altLang="en-US" b="0" dirty="0">
              <a:solidFill>
                <a:srgbClr val="FFFFFF"/>
              </a:solidFill>
              <a:latin typeface="Tahoma"/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  <a:latin typeface="Tahoma"/>
            </a:endParaRPr>
          </a:p>
          <a:p>
            <a:pPr eaLnBrk="1" hangingPunct="1">
              <a:buClr>
                <a:srgbClr val="FFFFCC"/>
              </a:buClr>
              <a:defRPr/>
            </a:pPr>
            <a:r>
              <a:rPr kumimoji="0" lang="zh-CN" altLang="en-US" b="0" dirty="0">
                <a:solidFill>
                  <a:srgbClr val="FFFFFF"/>
                </a:solidFill>
                <a:latin typeface="Tahoma"/>
              </a:rPr>
              <a:t>化成标准方程</a:t>
            </a:r>
            <a:r>
              <a:rPr kumimoji="0" lang="en-US" altLang="zh-CN" b="0" dirty="0">
                <a:solidFill>
                  <a:srgbClr val="FFFFFF"/>
                </a:solidFill>
                <a:latin typeface="Tahoma"/>
              </a:rPr>
              <a:t>.</a:t>
            </a:r>
            <a:endParaRPr kumimoji="0" lang="en-US" altLang="zh-CN" dirty="0">
              <a:solidFill>
                <a:srgbClr val="FFFFFF"/>
              </a:solidFill>
              <a:latin typeface="Tahoma"/>
            </a:endParaRPr>
          </a:p>
          <a:p>
            <a:pPr eaLnBrk="1" hangingPunct="1">
              <a:buClr>
                <a:srgbClr val="FFFFCC"/>
              </a:buClr>
              <a:defRPr/>
            </a:pPr>
            <a:r>
              <a:rPr kumimoji="0" lang="en-US" altLang="zh-CN" dirty="0">
                <a:solidFill>
                  <a:srgbClr val="FFFFFF"/>
                </a:solidFill>
              </a:rPr>
              <a:t>Solution</a:t>
            </a:r>
            <a:r>
              <a:rPr kumimoji="0" lang="en-US" altLang="zh-CN" b="0" dirty="0">
                <a:solidFill>
                  <a:srgbClr val="FFFFFF"/>
                </a:solidFill>
              </a:rPr>
              <a:t> </a:t>
            </a:r>
          </a:p>
          <a:p>
            <a:pPr eaLnBrk="1" hangingPunct="1">
              <a:buClr>
                <a:srgbClr val="FFFFCC"/>
              </a:buClr>
              <a:defRPr/>
            </a:pPr>
            <a:r>
              <a:rPr kumimoji="0" lang="zh-CN" altLang="en-US" b="0" dirty="0">
                <a:solidFill>
                  <a:srgbClr val="FFFFFF"/>
                </a:solidFill>
              </a:rPr>
              <a:t>方程左边是一个二次型</a:t>
            </a:r>
            <a:r>
              <a:rPr kumimoji="0" lang="en-US" altLang="zh-CN" b="0" dirty="0">
                <a:solidFill>
                  <a:srgbClr val="FFFFFF"/>
                </a:solidFill>
              </a:rPr>
              <a:t>,</a:t>
            </a:r>
            <a:r>
              <a:rPr kumimoji="0" lang="zh-CN" altLang="en-US" b="0" dirty="0">
                <a:solidFill>
                  <a:srgbClr val="FFFFFF"/>
                </a:solidFill>
              </a:rPr>
              <a:t>其对应的矩阵为</a:t>
            </a: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</a:endParaRPr>
          </a:p>
        </p:txBody>
      </p:sp>
      <p:graphicFrame>
        <p:nvGraphicFramePr>
          <p:cNvPr id="103427" name="Object 5"/>
          <p:cNvGraphicFramePr>
            <a:graphicFrameLocks noChangeAspect="1"/>
          </p:cNvGraphicFramePr>
          <p:nvPr/>
        </p:nvGraphicFramePr>
        <p:xfrm>
          <a:off x="938213" y="877888"/>
          <a:ext cx="708025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952918" imgH="171578" progId="Equation.3">
                  <p:embed/>
                </p:oleObj>
              </mc:Choice>
              <mc:Fallback>
                <p:oleObj name="公式" r:id="rId2" imgW="2952918" imgH="17157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213" y="877888"/>
                        <a:ext cx="7080250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2411413" y="3716338"/>
          <a:ext cx="3968750" cy="212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600296" imgH="819122" progId="Equation.3">
                  <p:embed/>
                </p:oleObj>
              </mc:Choice>
              <mc:Fallback>
                <p:oleObj name="公式" r:id="rId4" imgW="1600296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3716338"/>
                        <a:ext cx="3968750" cy="212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007591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  <a:latin typeface="Tahoma"/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  <a:latin typeface="Tahoma"/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  <a:latin typeface="Tahoma"/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</a:endParaRPr>
          </a:p>
          <a:p>
            <a:pPr eaLnBrk="1" hangingPunct="1">
              <a:buClr>
                <a:srgbClr val="FFFFCC"/>
              </a:buClr>
              <a:defRPr/>
            </a:pPr>
            <a:r>
              <a:rPr kumimoji="0" lang="zh-CN" altLang="en-US" b="0" dirty="0">
                <a:solidFill>
                  <a:srgbClr val="FFFFFF"/>
                </a:solidFill>
              </a:rPr>
              <a:t>得</a:t>
            </a:r>
            <a:r>
              <a:rPr kumimoji="0" lang="en-US" altLang="zh-CN" i="1" dirty="0">
                <a:solidFill>
                  <a:srgbClr val="FFFFFF"/>
                </a:solidFill>
              </a:rPr>
              <a:t>A</a:t>
            </a:r>
            <a:r>
              <a:rPr kumimoji="0" lang="zh-CN" altLang="en-US" b="0" dirty="0">
                <a:solidFill>
                  <a:srgbClr val="FFFFFF"/>
                </a:solidFill>
              </a:rPr>
              <a:t>的特征值为</a:t>
            </a:r>
            <a:r>
              <a:rPr kumimoji="0" lang="en-US" altLang="zh-CN" b="0" dirty="0">
                <a:solidFill>
                  <a:srgbClr val="FFFFFF"/>
                </a:solidFill>
              </a:rPr>
              <a:t>2, 11, 0.</a:t>
            </a: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  <a:latin typeface="Tahoma"/>
            </a:endParaRPr>
          </a:p>
          <a:p>
            <a:pPr eaLnBrk="1" hangingPunct="1">
              <a:buClr>
                <a:srgbClr val="FFFFCC"/>
              </a:buClr>
              <a:defRPr/>
            </a:pPr>
            <a:r>
              <a:rPr kumimoji="0" lang="zh-CN" altLang="en-US" b="0" dirty="0">
                <a:solidFill>
                  <a:srgbClr val="FFFFFF"/>
                </a:solidFill>
                <a:latin typeface="Tahoma"/>
              </a:rPr>
              <a:t>当</a:t>
            </a:r>
            <a:r>
              <a:rPr kumimoji="0" lang="zh-CN" altLang="en-US" b="0" i="1" dirty="0">
                <a:solidFill>
                  <a:srgbClr val="FFFFFF"/>
                </a:solidFill>
                <a:sym typeface="Symbol" panose="05050102010706020507" pitchFamily="18" charset="2"/>
              </a:rPr>
              <a:t> </a:t>
            </a:r>
            <a:r>
              <a:rPr kumimoji="0" lang="en-US" altLang="zh-CN" b="0" dirty="0">
                <a:solidFill>
                  <a:srgbClr val="FFFFFF"/>
                </a:solidFill>
              </a:rPr>
              <a:t>= 2</a:t>
            </a:r>
            <a:r>
              <a:rPr kumimoji="0" lang="zh-CN" altLang="en-US" b="0" dirty="0">
                <a:solidFill>
                  <a:srgbClr val="FFFFFF"/>
                </a:solidFill>
                <a:latin typeface="Tahoma"/>
              </a:rPr>
              <a:t>时</a:t>
            </a:r>
            <a:r>
              <a:rPr kumimoji="0" lang="en-US" altLang="zh-CN" b="0" dirty="0">
                <a:solidFill>
                  <a:srgbClr val="FFFFFF"/>
                </a:solidFill>
              </a:rPr>
              <a:t>, (</a:t>
            </a:r>
            <a:r>
              <a:rPr kumimoji="0" lang="en-US" altLang="zh-CN" i="1" dirty="0">
                <a:solidFill>
                  <a:srgbClr val="FFFFFF"/>
                </a:solidFill>
              </a:rPr>
              <a:t>A</a:t>
            </a:r>
            <a:r>
              <a:rPr kumimoji="0" lang="en-US" altLang="zh-CN" b="0" dirty="0">
                <a:solidFill>
                  <a:srgbClr val="FFFFFF"/>
                </a:solidFill>
              </a:rPr>
              <a:t> – 2</a:t>
            </a:r>
            <a:r>
              <a:rPr kumimoji="0" lang="en-US" altLang="zh-CN" i="1" dirty="0">
                <a:solidFill>
                  <a:srgbClr val="FFFFFF"/>
                </a:solidFill>
              </a:rPr>
              <a:t>E</a:t>
            </a:r>
            <a:r>
              <a:rPr kumimoji="0" lang="en-US" altLang="zh-CN" b="0" dirty="0">
                <a:solidFill>
                  <a:srgbClr val="FFFFFF"/>
                </a:solidFill>
              </a:rPr>
              <a:t>)</a:t>
            </a:r>
            <a:r>
              <a:rPr kumimoji="0" lang="en-US" altLang="zh-CN" i="1" dirty="0">
                <a:solidFill>
                  <a:srgbClr val="FFFFFF"/>
                </a:solidFill>
              </a:rPr>
              <a:t>x</a:t>
            </a:r>
            <a:r>
              <a:rPr kumimoji="0" lang="en-US" altLang="zh-CN" b="0" dirty="0">
                <a:solidFill>
                  <a:srgbClr val="FFFFFF"/>
                </a:solidFill>
              </a:rPr>
              <a:t> = </a:t>
            </a:r>
            <a:r>
              <a:rPr kumimoji="0" lang="en-US" altLang="zh-CN" dirty="0">
                <a:solidFill>
                  <a:srgbClr val="FFFFFF"/>
                </a:solidFill>
              </a:rPr>
              <a:t>0</a:t>
            </a:r>
            <a:r>
              <a:rPr kumimoji="0" lang="en-US" altLang="zh-CN" b="0" dirty="0">
                <a:solidFill>
                  <a:srgbClr val="FFFFFF"/>
                </a:solidFill>
              </a:rPr>
              <a:t>:</a:t>
            </a: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</a:endParaRP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611503"/>
              </p:ext>
            </p:extLst>
          </p:nvPr>
        </p:nvGraphicFramePr>
        <p:xfrm>
          <a:off x="467544" y="476672"/>
          <a:ext cx="7642423" cy="180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30520" imgH="698400" progId="Equation.DSMT4">
                  <p:embed/>
                </p:oleObj>
              </mc:Choice>
              <mc:Fallback>
                <p:oleObj name="Equation" r:id="rId2" imgW="3530520" imgH="698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476672"/>
                        <a:ext cx="7642423" cy="180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3708400" y="4764088"/>
          <a:ext cx="1944688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723852" imgH="819122" progId="Equation.3">
                  <p:embed/>
                </p:oleObj>
              </mc:Choice>
              <mc:Fallback>
                <p:oleObj name="公式" r:id="rId4" imgW="723852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4764088"/>
                        <a:ext cx="1944688" cy="212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723442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4"/>
          <p:cNvSpPr txBox="1"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zh-CN" sz="3200">
              <a:solidFill>
                <a:schemeClr val="bg1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3200">
                <a:solidFill>
                  <a:schemeClr val="bg1"/>
                </a:solidFill>
              </a:rPr>
              <a:t>当</a:t>
            </a:r>
            <a:r>
              <a:rPr lang="zh-CN" altLang="en-US" sz="3200" i="1">
                <a:solidFill>
                  <a:schemeClr val="bg1"/>
                </a:solidFill>
                <a:sym typeface="Symbol" panose="05050102010706020507" pitchFamily="18" charset="2"/>
              </a:rPr>
              <a:t> </a:t>
            </a:r>
            <a:r>
              <a:rPr lang="en-US" altLang="zh-CN" sz="3200">
                <a:solidFill>
                  <a:schemeClr val="bg1"/>
                </a:solidFill>
              </a:rPr>
              <a:t>= 11</a:t>
            </a:r>
            <a:r>
              <a:rPr lang="zh-CN" altLang="en-US" sz="3200">
                <a:solidFill>
                  <a:schemeClr val="bg1"/>
                </a:solidFill>
              </a:rPr>
              <a:t>时</a:t>
            </a:r>
            <a:r>
              <a:rPr lang="en-US" altLang="zh-CN" sz="3200">
                <a:solidFill>
                  <a:schemeClr val="bg1"/>
                </a:solidFill>
              </a:rPr>
              <a:t>, (</a:t>
            </a:r>
            <a:r>
              <a:rPr lang="en-US" altLang="zh-CN" sz="3200" i="1">
                <a:solidFill>
                  <a:schemeClr val="bg1"/>
                </a:solidFill>
              </a:rPr>
              <a:t>A</a:t>
            </a:r>
            <a:r>
              <a:rPr lang="en-US" altLang="zh-CN" sz="3200">
                <a:solidFill>
                  <a:schemeClr val="bg1"/>
                </a:solidFill>
              </a:rPr>
              <a:t> – 11</a:t>
            </a:r>
            <a:r>
              <a:rPr lang="en-US" altLang="zh-CN" sz="3200" i="1">
                <a:solidFill>
                  <a:schemeClr val="bg1"/>
                </a:solidFill>
              </a:rPr>
              <a:t>E</a:t>
            </a:r>
            <a:r>
              <a:rPr lang="en-US" altLang="zh-CN" sz="3200">
                <a:solidFill>
                  <a:schemeClr val="bg1"/>
                </a:solidFill>
              </a:rPr>
              <a:t>)</a:t>
            </a:r>
            <a:r>
              <a:rPr lang="en-US" altLang="zh-CN" sz="3200" i="1">
                <a:solidFill>
                  <a:schemeClr val="bg1"/>
                </a:solidFill>
              </a:rPr>
              <a:t>x</a:t>
            </a:r>
            <a:r>
              <a:rPr lang="en-US" altLang="zh-CN" sz="3200">
                <a:solidFill>
                  <a:schemeClr val="bg1"/>
                </a:solidFill>
              </a:rPr>
              <a:t> = 0: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zh-CN" sz="3200">
              <a:solidFill>
                <a:schemeClr val="bg1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zh-CN" sz="3200">
              <a:solidFill>
                <a:schemeClr val="bg1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zh-CN" sz="3200">
              <a:solidFill>
                <a:schemeClr val="bg1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zh-CN" sz="3200">
              <a:solidFill>
                <a:schemeClr val="bg1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3200">
                <a:solidFill>
                  <a:schemeClr val="bg1"/>
                </a:solidFill>
              </a:rPr>
              <a:t>当</a:t>
            </a:r>
            <a:r>
              <a:rPr lang="zh-CN" altLang="en-US" sz="3200" i="1">
                <a:solidFill>
                  <a:schemeClr val="bg1"/>
                </a:solidFill>
                <a:sym typeface="Symbol" panose="05050102010706020507" pitchFamily="18" charset="2"/>
              </a:rPr>
              <a:t> </a:t>
            </a:r>
            <a:r>
              <a:rPr lang="en-US" altLang="zh-CN" sz="3200">
                <a:solidFill>
                  <a:schemeClr val="bg1"/>
                </a:solidFill>
              </a:rPr>
              <a:t>= 0</a:t>
            </a:r>
            <a:r>
              <a:rPr lang="zh-CN" altLang="en-US" sz="3200">
                <a:solidFill>
                  <a:schemeClr val="bg1"/>
                </a:solidFill>
              </a:rPr>
              <a:t>时</a:t>
            </a:r>
            <a:r>
              <a:rPr lang="en-US" altLang="zh-CN" sz="3200">
                <a:solidFill>
                  <a:schemeClr val="bg1"/>
                </a:solidFill>
              </a:rPr>
              <a:t>, (</a:t>
            </a:r>
            <a:r>
              <a:rPr lang="en-US" altLang="zh-CN" sz="3200" i="1">
                <a:solidFill>
                  <a:schemeClr val="bg1"/>
                </a:solidFill>
              </a:rPr>
              <a:t>A</a:t>
            </a:r>
            <a:r>
              <a:rPr lang="en-US" altLang="zh-CN" sz="3200">
                <a:solidFill>
                  <a:schemeClr val="bg1"/>
                </a:solidFill>
              </a:rPr>
              <a:t> – 0</a:t>
            </a:r>
            <a:r>
              <a:rPr lang="en-US" altLang="zh-CN" sz="3200" i="1">
                <a:solidFill>
                  <a:schemeClr val="bg1"/>
                </a:solidFill>
              </a:rPr>
              <a:t>E</a:t>
            </a:r>
            <a:r>
              <a:rPr lang="en-US" altLang="zh-CN" sz="3200">
                <a:solidFill>
                  <a:schemeClr val="bg1"/>
                </a:solidFill>
              </a:rPr>
              <a:t>)</a:t>
            </a:r>
            <a:r>
              <a:rPr lang="en-US" altLang="zh-CN" sz="3200" i="1">
                <a:solidFill>
                  <a:schemeClr val="bg1"/>
                </a:solidFill>
              </a:rPr>
              <a:t>x</a:t>
            </a:r>
            <a:r>
              <a:rPr lang="en-US" altLang="zh-CN" sz="3200">
                <a:solidFill>
                  <a:schemeClr val="bg1"/>
                </a:solidFill>
              </a:rPr>
              <a:t> = 0: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zh-CN" sz="3200"/>
          </a:p>
        </p:txBody>
      </p:sp>
      <p:graphicFrame>
        <p:nvGraphicFramePr>
          <p:cNvPr id="105475" name="Object 5"/>
          <p:cNvGraphicFramePr>
            <a:graphicFrameLocks noChangeAspect="1"/>
          </p:cNvGraphicFramePr>
          <p:nvPr/>
        </p:nvGraphicFramePr>
        <p:xfrm>
          <a:off x="3563938" y="1268413"/>
          <a:ext cx="1701800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771393" imgH="819122" progId="Equation.3">
                  <p:embed/>
                </p:oleObj>
              </mc:Choice>
              <mc:Fallback>
                <p:oleObj name="公式" r:id="rId2" imgW="771393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1268413"/>
                        <a:ext cx="1701800" cy="179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6" name="Object 6"/>
          <p:cNvGraphicFramePr>
            <a:graphicFrameLocks noChangeAspect="1"/>
          </p:cNvGraphicFramePr>
          <p:nvPr/>
        </p:nvGraphicFramePr>
        <p:xfrm>
          <a:off x="3635375" y="4365625"/>
          <a:ext cx="1412875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619185" imgH="819122" progId="Equation.3">
                  <p:embed/>
                </p:oleObj>
              </mc:Choice>
              <mc:Fallback>
                <p:oleObj name="公式" r:id="rId4" imgW="619185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4365625"/>
                        <a:ext cx="1412875" cy="179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7905668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矩形 1"/>
          <p:cNvSpPr>
            <a:spLocks noChangeArrowheads="1"/>
          </p:cNvSpPr>
          <p:nvPr/>
        </p:nvSpPr>
        <p:spPr bwMode="auto">
          <a:xfrm>
            <a:off x="0" y="44450"/>
            <a:ext cx="9144000" cy="954088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FFFF"/>
                </a:solidFill>
              </a:rPr>
              <a:t>Theorem 5.2 </a:t>
            </a:r>
            <a:r>
              <a:rPr lang="zh-CN" altLang="en-US" dirty="0">
                <a:solidFill>
                  <a:srgbClr val="FFFFFF"/>
                </a:solidFill>
              </a:rPr>
              <a:t>实对称矩阵的对应于不同特征值的特征向量是正交的</a:t>
            </a:r>
            <a:r>
              <a:rPr lang="en-US" altLang="zh-CN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0" y="998538"/>
            <a:ext cx="9144000" cy="57912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Proof  </a:t>
            </a:r>
            <a:r>
              <a:rPr lang="zh-CN" altLang="en-US" dirty="0">
                <a:solidFill>
                  <a:schemeClr val="bg1"/>
                </a:solidFill>
              </a:rPr>
              <a:t>设</a:t>
            </a:r>
            <a:r>
              <a:rPr lang="en-US" altLang="zh-CN" i="1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是实对称矩阵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i="1" dirty="0">
                <a:solidFill>
                  <a:schemeClr val="bg1"/>
                </a:solidFill>
                <a:sym typeface="Symbol" panose="05050102010706020507" pitchFamily="18" charset="2"/>
              </a:rPr>
              <a:t></a:t>
            </a:r>
            <a:r>
              <a:rPr lang="en-US" altLang="zh-CN" baseline="-25000" dirty="0">
                <a:solidFill>
                  <a:schemeClr val="bg1"/>
                </a:solidFill>
                <a:sym typeface="Symbol" panose="05050102010706020507" pitchFamily="18" charset="2"/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zh-CN" altLang="en-US" i="1" dirty="0">
                <a:solidFill>
                  <a:schemeClr val="bg1"/>
                </a:solidFill>
                <a:sym typeface="Symbol" panose="05050102010706020507" pitchFamily="18" charset="2"/>
              </a:rPr>
              <a:t></a:t>
            </a:r>
            <a:r>
              <a:rPr lang="en-US" altLang="zh-CN" baseline="-25000" dirty="0">
                <a:solidFill>
                  <a:schemeClr val="bg1"/>
                </a:solidFill>
                <a:sym typeface="Symbol" panose="05050102010706020507" pitchFamily="18" charset="2"/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是</a:t>
            </a:r>
            <a:r>
              <a:rPr lang="en-US" altLang="zh-CN" i="1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的两个不同特征值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i="1" dirty="0">
                <a:solidFill>
                  <a:schemeClr val="bg1"/>
                </a:solidFill>
                <a:sym typeface="Symbol" panose="05050102010706020507" pitchFamily="18" charset="2"/>
              </a:rPr>
              <a:t>p</a:t>
            </a:r>
            <a:r>
              <a:rPr lang="en-US" altLang="zh-CN" baseline="-25000" dirty="0">
                <a:solidFill>
                  <a:schemeClr val="bg1"/>
                </a:solidFill>
                <a:sym typeface="Symbol" panose="05050102010706020507" pitchFamily="18" charset="2"/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i="1" dirty="0">
                <a:solidFill>
                  <a:schemeClr val="bg1"/>
                </a:solidFill>
                <a:sym typeface="Symbol" panose="05050102010706020507" pitchFamily="18" charset="2"/>
              </a:rPr>
              <a:t>p</a:t>
            </a:r>
            <a:r>
              <a:rPr lang="en-US" altLang="zh-CN" baseline="-25000" dirty="0">
                <a:solidFill>
                  <a:schemeClr val="bg1"/>
                </a:solidFill>
                <a:sym typeface="Symbol" panose="05050102010706020507" pitchFamily="18" charset="2"/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是对应的特征向量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这时</a:t>
            </a:r>
            <a:r>
              <a:rPr lang="en-US" altLang="zh-CN" i="1" dirty="0">
                <a:solidFill>
                  <a:schemeClr val="bg1"/>
                </a:solidFill>
              </a:rPr>
              <a:t>A</a:t>
            </a:r>
            <a:r>
              <a:rPr lang="en-US" altLang="zh-CN" i="1" dirty="0">
                <a:solidFill>
                  <a:schemeClr val="bg1"/>
                </a:solidFill>
                <a:sym typeface="Symbol" panose="05050102010706020507" pitchFamily="18" charset="2"/>
              </a:rPr>
              <a:t>p</a:t>
            </a:r>
            <a:r>
              <a:rPr lang="en-US" altLang="zh-CN" baseline="-25000" dirty="0">
                <a:solidFill>
                  <a:schemeClr val="bg1"/>
                </a:solidFill>
                <a:sym typeface="Symbol" panose="05050102010706020507" pitchFamily="18" charset="2"/>
              </a:rPr>
              <a:t>1</a:t>
            </a:r>
            <a:r>
              <a:rPr lang="en-US" altLang="zh-CN" dirty="0">
                <a:solidFill>
                  <a:schemeClr val="bg1"/>
                </a:solidFill>
              </a:rPr>
              <a:t> = </a:t>
            </a:r>
            <a:r>
              <a:rPr lang="en-US" altLang="zh-CN" i="1" dirty="0">
                <a:solidFill>
                  <a:schemeClr val="bg1"/>
                </a:solidFill>
                <a:sym typeface="Symbol" panose="05050102010706020507" pitchFamily="18" charset="2"/>
              </a:rPr>
              <a:t></a:t>
            </a:r>
            <a:r>
              <a:rPr lang="en-US" altLang="zh-CN" baseline="-25000" dirty="0">
                <a:solidFill>
                  <a:schemeClr val="bg1"/>
                </a:solidFill>
                <a:sym typeface="Symbol" panose="05050102010706020507" pitchFamily="18" charset="2"/>
              </a:rPr>
              <a:t>1 </a:t>
            </a:r>
            <a:r>
              <a:rPr lang="en-US" altLang="zh-CN" i="1" dirty="0">
                <a:solidFill>
                  <a:schemeClr val="bg1"/>
                </a:solidFill>
                <a:sym typeface="Symbol" panose="05050102010706020507" pitchFamily="18" charset="2"/>
              </a:rPr>
              <a:t>p</a:t>
            </a:r>
            <a:r>
              <a:rPr lang="en-US" altLang="zh-CN" baseline="-25000" dirty="0">
                <a:solidFill>
                  <a:schemeClr val="bg1"/>
                </a:solidFill>
                <a:sym typeface="Symbol" panose="05050102010706020507" pitchFamily="18" charset="2"/>
              </a:rPr>
              <a:t>1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i="1" dirty="0">
                <a:solidFill>
                  <a:schemeClr val="bg1"/>
                </a:solidFill>
              </a:rPr>
              <a:t>A</a:t>
            </a:r>
            <a:r>
              <a:rPr lang="en-US" altLang="zh-CN" i="1" dirty="0">
                <a:solidFill>
                  <a:schemeClr val="bg1"/>
                </a:solidFill>
                <a:sym typeface="Symbol" panose="05050102010706020507" pitchFamily="18" charset="2"/>
              </a:rPr>
              <a:t>p</a:t>
            </a:r>
            <a:r>
              <a:rPr lang="en-US" altLang="zh-CN" baseline="-25000" dirty="0">
                <a:solidFill>
                  <a:schemeClr val="bg1"/>
                </a:solidFill>
                <a:sym typeface="Symbol" panose="05050102010706020507" pitchFamily="18" charset="2"/>
              </a:rPr>
              <a:t>2</a:t>
            </a:r>
            <a:r>
              <a:rPr lang="en-US" altLang="zh-CN" dirty="0">
                <a:solidFill>
                  <a:schemeClr val="bg1"/>
                </a:solidFill>
              </a:rPr>
              <a:t> = </a:t>
            </a:r>
            <a:r>
              <a:rPr lang="en-US" altLang="zh-CN" i="1" dirty="0">
                <a:solidFill>
                  <a:schemeClr val="bg1"/>
                </a:solidFill>
                <a:sym typeface="Symbol" panose="05050102010706020507" pitchFamily="18" charset="2"/>
              </a:rPr>
              <a:t></a:t>
            </a:r>
            <a:r>
              <a:rPr lang="en-US" altLang="zh-CN" baseline="-25000" dirty="0">
                <a:solidFill>
                  <a:schemeClr val="bg1"/>
                </a:solidFill>
                <a:sym typeface="Symbol" panose="05050102010706020507" pitchFamily="18" charset="2"/>
              </a:rPr>
              <a:t>2 </a:t>
            </a:r>
            <a:r>
              <a:rPr lang="en-US" altLang="zh-CN" i="1" dirty="0">
                <a:solidFill>
                  <a:schemeClr val="bg1"/>
                </a:solidFill>
                <a:sym typeface="Symbol" panose="05050102010706020507" pitchFamily="18" charset="2"/>
              </a:rPr>
              <a:t>p</a:t>
            </a:r>
            <a:r>
              <a:rPr lang="en-US" altLang="zh-CN" baseline="-25000" dirty="0">
                <a:solidFill>
                  <a:schemeClr val="bg1"/>
                </a:solidFill>
                <a:sym typeface="Symbol" panose="05050102010706020507" pitchFamily="18" charset="2"/>
              </a:rPr>
              <a:t>2</a:t>
            </a:r>
            <a:r>
              <a:rPr lang="en-US" altLang="zh-CN" dirty="0">
                <a:solidFill>
                  <a:schemeClr val="bg1"/>
                </a:solidFill>
              </a:rPr>
              <a:t>. 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由于</a:t>
            </a:r>
            <a:r>
              <a:rPr lang="en-US" altLang="zh-CN" i="1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对称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所以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zh-CN" altLang="en-US" sz="3200" dirty="0">
              <a:solidFill>
                <a:schemeClr val="bg1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于是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zh-CN" altLang="en-US" sz="3200" dirty="0">
              <a:solidFill>
                <a:schemeClr val="bg1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zh-CN" altLang="en-US" sz="3200" dirty="0">
              <a:solidFill>
                <a:schemeClr val="bg1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zh-CN" altLang="en-US" sz="3200" dirty="0">
              <a:solidFill>
                <a:schemeClr val="bg1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所以</a:t>
            </a:r>
            <a:r>
              <a:rPr lang="en-US" altLang="zh-CN" sz="3200" dirty="0">
                <a:solidFill>
                  <a:schemeClr val="bg1"/>
                </a:solidFill>
              </a:rPr>
              <a:t>, </a:t>
            </a:r>
            <a:r>
              <a:rPr lang="en-US" altLang="zh-CN" sz="3200" i="1" dirty="0">
                <a:solidFill>
                  <a:schemeClr val="bg1"/>
                </a:solidFill>
                <a:sym typeface="Symbol" panose="05050102010706020507" pitchFamily="18" charset="2"/>
              </a:rPr>
              <a:t>p</a:t>
            </a:r>
            <a:r>
              <a:rPr lang="en-US" altLang="zh-CN" sz="3200" baseline="-25000" dirty="0">
                <a:solidFill>
                  <a:schemeClr val="bg1"/>
                </a:solidFill>
                <a:sym typeface="Symbol" panose="05050102010706020507" pitchFamily="18" charset="2"/>
              </a:rPr>
              <a:t>1</a:t>
            </a:r>
            <a:r>
              <a:rPr lang="zh-CN" altLang="en-US" sz="3200" dirty="0">
                <a:solidFill>
                  <a:schemeClr val="bg1"/>
                </a:solidFill>
              </a:rPr>
              <a:t>和</a:t>
            </a:r>
            <a:r>
              <a:rPr lang="en-US" altLang="zh-CN" sz="3200" i="1" dirty="0">
                <a:solidFill>
                  <a:schemeClr val="bg1"/>
                </a:solidFill>
                <a:sym typeface="Symbol" panose="05050102010706020507" pitchFamily="18" charset="2"/>
              </a:rPr>
              <a:t>p</a:t>
            </a:r>
            <a:r>
              <a:rPr lang="en-US" altLang="zh-CN" sz="3200" baseline="-25000" dirty="0">
                <a:solidFill>
                  <a:schemeClr val="bg1"/>
                </a:solidFill>
                <a:sym typeface="Symbol" panose="05050102010706020507" pitchFamily="18" charset="2"/>
              </a:rPr>
              <a:t>2</a:t>
            </a:r>
            <a:r>
              <a:rPr lang="zh-CN" altLang="en-US" sz="3200" dirty="0">
                <a:solidFill>
                  <a:schemeClr val="bg1"/>
                </a:solidFill>
              </a:rPr>
              <a:t>正交</a:t>
            </a:r>
            <a:r>
              <a:rPr lang="en-US" altLang="zh-CN" sz="3200" dirty="0">
                <a:solidFill>
                  <a:schemeClr val="bg1"/>
                </a:solidFill>
              </a:rPr>
              <a:t>.</a:t>
            </a:r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6495747"/>
              </p:ext>
            </p:extLst>
          </p:nvPr>
        </p:nvGraphicFramePr>
        <p:xfrm>
          <a:off x="2051050" y="2636838"/>
          <a:ext cx="622935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52667" imgH="171578" progId="Equation.DSMT4">
                  <p:embed/>
                </p:oleObj>
              </mc:Choice>
              <mc:Fallback>
                <p:oleObj name="Equation" r:id="rId2" imgW="3152667" imgH="17157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636838"/>
                        <a:ext cx="622935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545151"/>
              </p:ext>
            </p:extLst>
          </p:nvPr>
        </p:nvGraphicFramePr>
        <p:xfrm>
          <a:off x="1187624" y="3665729"/>
          <a:ext cx="7344816" cy="889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55520" imgH="203040" progId="Equation.DSMT4">
                  <p:embed/>
                </p:oleObj>
              </mc:Choice>
              <mc:Fallback>
                <p:oleObj name="Equation" r:id="rId4" imgW="19555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3665729"/>
                        <a:ext cx="7344816" cy="8899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2555875" y="4652963"/>
          <a:ext cx="475138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371689" imgH="171578" progId="Equation.3">
                  <p:embed/>
                </p:oleObj>
              </mc:Choice>
              <mc:Fallback>
                <p:oleObj name="公式" r:id="rId6" imgW="2371689" imgH="17157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652963"/>
                        <a:ext cx="4751388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385063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Wingdings" pitchFamily="2" charset="2"/>
              <a:buNone/>
              <a:defRPr/>
            </a:pPr>
            <a:endParaRPr lang="en-US" altLang="zh-CN" dirty="0">
              <a:solidFill>
                <a:schemeClr val="bg1"/>
              </a:solidFill>
            </a:endParaRP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zh-CN" altLang="en-US" dirty="0">
                <a:solidFill>
                  <a:schemeClr val="bg1"/>
                </a:solidFill>
              </a:rPr>
              <a:t>再单位化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得</a:t>
            </a:r>
          </a:p>
          <a:p>
            <a:pPr eaLnBrk="1" hangingPunct="1">
              <a:defRPr/>
            </a:pPr>
            <a:endParaRPr lang="zh-CN" altLang="en-US" dirty="0"/>
          </a:p>
          <a:p>
            <a:pPr eaLnBrk="1" hangingPunct="1">
              <a:defRPr/>
            </a:pPr>
            <a:endParaRPr lang="zh-CN" altLang="en-US" dirty="0"/>
          </a:p>
          <a:p>
            <a:pPr eaLnBrk="1" hangingPunct="1">
              <a:defRPr/>
            </a:pPr>
            <a:endParaRPr lang="zh-CN" altLang="en-US" dirty="0"/>
          </a:p>
          <a:p>
            <a:pPr eaLnBrk="1" hangingPunct="1">
              <a:defRPr/>
            </a:pPr>
            <a:endParaRPr lang="en-US" altLang="zh-CN" dirty="0"/>
          </a:p>
        </p:txBody>
      </p:sp>
      <p:graphicFrame>
        <p:nvGraphicFramePr>
          <p:cNvPr id="106499" name="Object 5"/>
          <p:cNvGraphicFramePr>
            <a:graphicFrameLocks noChangeAspect="1"/>
          </p:cNvGraphicFramePr>
          <p:nvPr/>
        </p:nvGraphicFramePr>
        <p:xfrm>
          <a:off x="1835150" y="1412875"/>
          <a:ext cx="5651500" cy="300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857452" imgH="1457453" progId="Equation.3">
                  <p:embed/>
                </p:oleObj>
              </mc:Choice>
              <mc:Fallback>
                <p:oleObj name="公式" r:id="rId2" imgW="2857452" imgH="145745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412875"/>
                        <a:ext cx="5651500" cy="300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1031694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chemeClr val="bg1"/>
                </a:solidFill>
              </a:rPr>
              <a:t>于是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所求的正交变换为</a:t>
            </a:r>
          </a:p>
          <a:p>
            <a:pPr eaLnBrk="1" hangingPunct="1">
              <a:defRPr/>
            </a:pPr>
            <a:endParaRPr lang="zh-CN" altLang="en-US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endParaRPr lang="zh-CN" altLang="en-US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endParaRPr lang="zh-CN" altLang="en-US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endParaRPr lang="zh-CN" altLang="en-US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endParaRPr lang="zh-CN" altLang="en-US" dirty="0">
              <a:solidFill>
                <a:schemeClr val="bg1"/>
              </a:solidFill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zh-CN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zh-CN" altLang="en-US" dirty="0">
                <a:solidFill>
                  <a:schemeClr val="bg1"/>
                </a:solidFill>
              </a:rPr>
              <a:t>且标准方程为                        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它是椭圆柱面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</a:p>
          <a:p>
            <a:pPr eaLnBrk="1" hangingPunct="1">
              <a:defRPr/>
            </a:pPr>
            <a:r>
              <a:rPr lang="zh-CN" altLang="en-US" dirty="0">
                <a:solidFill>
                  <a:schemeClr val="bg1"/>
                </a:solidFill>
              </a:rPr>
              <a:t>利用这些方法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可以进一步讨论二次曲线和二次曲面的分类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参见</a:t>
            </a:r>
            <a:r>
              <a:rPr lang="en-US" altLang="zh-CN" dirty="0">
                <a:solidFill>
                  <a:schemeClr val="bg1"/>
                </a:solidFill>
              </a:rPr>
              <a:t>pp214~215</a:t>
            </a:r>
          </a:p>
        </p:txBody>
      </p:sp>
      <p:graphicFrame>
        <p:nvGraphicFramePr>
          <p:cNvPr id="107523" name="Object 5"/>
          <p:cNvGraphicFramePr>
            <a:graphicFrameLocks noChangeAspect="1"/>
          </p:cNvGraphicFramePr>
          <p:nvPr/>
        </p:nvGraphicFramePr>
        <p:xfrm>
          <a:off x="2555875" y="765175"/>
          <a:ext cx="4945063" cy="300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76356" imgH="1457453" progId="Equation.DSMT4">
                  <p:embed/>
                </p:oleObj>
              </mc:Choice>
              <mc:Fallback>
                <p:oleObj name="Equation" r:id="rId2" imgW="2476356" imgH="145745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765175"/>
                        <a:ext cx="4945063" cy="300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4" name="Object 6"/>
          <p:cNvGraphicFramePr>
            <a:graphicFrameLocks noChangeAspect="1"/>
          </p:cNvGraphicFramePr>
          <p:nvPr/>
        </p:nvGraphicFramePr>
        <p:xfrm>
          <a:off x="2916238" y="4149725"/>
          <a:ext cx="2344737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104948" imgH="171578" progId="Equation.3">
                  <p:embed/>
                </p:oleObj>
              </mc:Choice>
              <mc:Fallback>
                <p:oleObj name="公式" r:id="rId4" imgW="1104948" imgH="17157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4149725"/>
                        <a:ext cx="2344737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116632"/>
            <a:ext cx="4094832" cy="490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8568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3200" dirty="0">
                <a:solidFill>
                  <a:schemeClr val="bg1"/>
                </a:solidFill>
                <a:ea typeface="华文新魏" panose="02010800040101010101" pitchFamily="2" charset="-122"/>
              </a:rPr>
              <a:t>例</a:t>
            </a:r>
            <a:r>
              <a:rPr lang="en-US" altLang="zh-CN" sz="3200" dirty="0">
                <a:solidFill>
                  <a:schemeClr val="bg1"/>
                </a:solidFill>
              </a:rPr>
              <a:t>5.10 </a:t>
            </a:r>
            <a:r>
              <a:rPr lang="zh-CN" altLang="en-US" sz="3200" dirty="0">
                <a:solidFill>
                  <a:schemeClr val="bg1"/>
                </a:solidFill>
              </a:rPr>
              <a:t>判断二次曲面</a:t>
            </a:r>
            <a:r>
              <a:rPr lang="en-US" altLang="zh-CN" sz="3200" dirty="0">
                <a:solidFill>
                  <a:srgbClr val="FF0000"/>
                </a:solidFill>
              </a:rPr>
              <a:t>2</a:t>
            </a:r>
            <a:r>
              <a:rPr lang="en-US" altLang="zh-CN" sz="3200" i="1" dirty="0">
                <a:solidFill>
                  <a:srgbClr val="FF0000"/>
                </a:solidFill>
              </a:rPr>
              <a:t>x</a:t>
            </a:r>
            <a:r>
              <a:rPr lang="en-US" altLang="zh-CN" sz="3200" baseline="30000" dirty="0">
                <a:solidFill>
                  <a:srgbClr val="FF0000"/>
                </a:solidFill>
              </a:rPr>
              <a:t>2</a:t>
            </a:r>
            <a:r>
              <a:rPr lang="en-US" altLang="zh-CN" sz="3200" dirty="0">
                <a:solidFill>
                  <a:srgbClr val="FF0000"/>
                </a:solidFill>
              </a:rPr>
              <a:t> + </a:t>
            </a:r>
            <a:r>
              <a:rPr lang="en-US" altLang="zh-CN" sz="3200" i="1" dirty="0">
                <a:solidFill>
                  <a:srgbClr val="FF0000"/>
                </a:solidFill>
              </a:rPr>
              <a:t>y</a:t>
            </a:r>
            <a:r>
              <a:rPr lang="en-US" altLang="zh-CN" sz="3200" baseline="30000" dirty="0">
                <a:solidFill>
                  <a:srgbClr val="FF0000"/>
                </a:solidFill>
              </a:rPr>
              <a:t>2</a:t>
            </a:r>
            <a:r>
              <a:rPr lang="en-US" altLang="zh-CN" sz="3200" dirty="0">
                <a:solidFill>
                  <a:srgbClr val="FF0000"/>
                </a:solidFill>
              </a:rPr>
              <a:t> -4</a:t>
            </a:r>
            <a:r>
              <a:rPr lang="en-US" altLang="zh-CN" sz="3200" i="1" dirty="0">
                <a:solidFill>
                  <a:srgbClr val="FF0000"/>
                </a:solidFill>
              </a:rPr>
              <a:t>xy</a:t>
            </a:r>
            <a:r>
              <a:rPr lang="en-US" altLang="zh-CN" sz="3200" dirty="0">
                <a:solidFill>
                  <a:srgbClr val="FF0000"/>
                </a:solidFill>
              </a:rPr>
              <a:t> -4</a:t>
            </a:r>
            <a:r>
              <a:rPr lang="en-US" altLang="zh-CN" sz="3200" i="1" dirty="0">
                <a:solidFill>
                  <a:srgbClr val="FF0000"/>
                </a:solidFill>
              </a:rPr>
              <a:t>yz</a:t>
            </a:r>
            <a:r>
              <a:rPr lang="en-US" altLang="zh-CN" sz="3200" dirty="0">
                <a:solidFill>
                  <a:srgbClr val="FF0000"/>
                </a:solidFill>
              </a:rPr>
              <a:t> + 4</a:t>
            </a:r>
            <a:r>
              <a:rPr lang="en-US" altLang="zh-CN" sz="3200" i="1" dirty="0">
                <a:solidFill>
                  <a:srgbClr val="FF0000"/>
                </a:solidFill>
              </a:rPr>
              <a:t>x</a:t>
            </a:r>
            <a:r>
              <a:rPr lang="en-US" altLang="zh-CN" sz="3200" dirty="0">
                <a:solidFill>
                  <a:srgbClr val="FF0000"/>
                </a:solidFill>
              </a:rPr>
              <a:t> + 4</a:t>
            </a:r>
            <a:r>
              <a:rPr lang="en-US" altLang="zh-CN" sz="3200" i="1" dirty="0">
                <a:solidFill>
                  <a:srgbClr val="FF0000"/>
                </a:solidFill>
              </a:rPr>
              <a:t>y</a:t>
            </a:r>
            <a:r>
              <a:rPr lang="en-US" altLang="zh-CN" sz="3200" dirty="0">
                <a:solidFill>
                  <a:srgbClr val="FF0000"/>
                </a:solidFill>
              </a:rPr>
              <a:t> =2</a:t>
            </a:r>
            <a:r>
              <a:rPr lang="zh-CN" altLang="en-US" sz="3200" dirty="0">
                <a:solidFill>
                  <a:schemeClr val="bg1"/>
                </a:solidFill>
              </a:rPr>
              <a:t>的形状</a:t>
            </a:r>
            <a:r>
              <a:rPr lang="en-US" altLang="zh-CN" sz="3200" dirty="0">
                <a:solidFill>
                  <a:schemeClr val="bg1"/>
                </a:solidFill>
              </a:rPr>
              <a:t>.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zh-CN" sz="3200" dirty="0">
              <a:solidFill>
                <a:schemeClr val="bg1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Solution  </a:t>
            </a:r>
            <a:r>
              <a:rPr lang="en-US" altLang="zh-CN" sz="3200" i="1" dirty="0">
                <a:solidFill>
                  <a:schemeClr val="bg1"/>
                </a:solidFill>
              </a:rPr>
              <a:t>f</a:t>
            </a:r>
            <a:r>
              <a:rPr lang="en-US" altLang="zh-CN" sz="3200" dirty="0">
                <a:solidFill>
                  <a:schemeClr val="bg1"/>
                </a:solidFill>
              </a:rPr>
              <a:t> = </a:t>
            </a:r>
            <a:r>
              <a:rPr lang="en-US" altLang="zh-CN" sz="3200" dirty="0">
                <a:solidFill>
                  <a:srgbClr val="FFC000"/>
                </a:solidFill>
              </a:rPr>
              <a:t>2</a:t>
            </a:r>
            <a:r>
              <a:rPr lang="en-US" altLang="zh-CN" sz="3200" i="1" dirty="0">
                <a:solidFill>
                  <a:srgbClr val="FFC000"/>
                </a:solidFill>
              </a:rPr>
              <a:t>x</a:t>
            </a:r>
            <a:r>
              <a:rPr lang="en-US" altLang="zh-CN" sz="3200" baseline="30000" dirty="0">
                <a:solidFill>
                  <a:srgbClr val="FFC000"/>
                </a:solidFill>
              </a:rPr>
              <a:t>2</a:t>
            </a:r>
            <a:r>
              <a:rPr lang="en-US" altLang="zh-CN" sz="3200" dirty="0">
                <a:solidFill>
                  <a:srgbClr val="FFC000"/>
                </a:solidFill>
              </a:rPr>
              <a:t> + </a:t>
            </a:r>
            <a:r>
              <a:rPr lang="en-US" altLang="zh-CN" sz="3200" i="1" dirty="0">
                <a:solidFill>
                  <a:srgbClr val="FFC000"/>
                </a:solidFill>
              </a:rPr>
              <a:t>y</a:t>
            </a:r>
            <a:r>
              <a:rPr lang="en-US" altLang="zh-CN" sz="3200" baseline="30000" dirty="0">
                <a:solidFill>
                  <a:srgbClr val="FFC000"/>
                </a:solidFill>
              </a:rPr>
              <a:t>2</a:t>
            </a:r>
            <a:r>
              <a:rPr lang="en-US" altLang="zh-CN" sz="3200" dirty="0">
                <a:solidFill>
                  <a:srgbClr val="FFC000"/>
                </a:solidFill>
              </a:rPr>
              <a:t> -4</a:t>
            </a:r>
            <a:r>
              <a:rPr lang="en-US" altLang="zh-CN" sz="3200" i="1" dirty="0">
                <a:solidFill>
                  <a:srgbClr val="FFC000"/>
                </a:solidFill>
              </a:rPr>
              <a:t>xy</a:t>
            </a:r>
            <a:r>
              <a:rPr lang="en-US" altLang="zh-CN" sz="3200" dirty="0">
                <a:solidFill>
                  <a:srgbClr val="FFC000"/>
                </a:solidFill>
              </a:rPr>
              <a:t> -4</a:t>
            </a:r>
            <a:r>
              <a:rPr lang="en-US" altLang="zh-CN" sz="3200" i="1" dirty="0">
                <a:solidFill>
                  <a:srgbClr val="FFC000"/>
                </a:solidFill>
              </a:rPr>
              <a:t>yz</a:t>
            </a:r>
            <a:r>
              <a:rPr lang="en-US" altLang="zh-CN" sz="3200" dirty="0">
                <a:solidFill>
                  <a:srgbClr val="FFC000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+ 4</a:t>
            </a:r>
            <a:r>
              <a:rPr lang="en-US" altLang="zh-CN" sz="3200" i="1" dirty="0">
                <a:solidFill>
                  <a:schemeClr val="bg1"/>
                </a:solidFill>
              </a:rPr>
              <a:t>x</a:t>
            </a:r>
            <a:r>
              <a:rPr lang="en-US" altLang="zh-CN" sz="3200" dirty="0">
                <a:solidFill>
                  <a:schemeClr val="bg1"/>
                </a:solidFill>
              </a:rPr>
              <a:t> + 4</a:t>
            </a:r>
            <a:r>
              <a:rPr lang="en-US" altLang="zh-CN" sz="3200" i="1" dirty="0">
                <a:solidFill>
                  <a:schemeClr val="bg1"/>
                </a:solidFill>
              </a:rPr>
              <a:t>y</a:t>
            </a:r>
            <a:r>
              <a:rPr lang="en-US" altLang="zh-CN" sz="3200" dirty="0">
                <a:solidFill>
                  <a:schemeClr val="bg1"/>
                </a:solidFill>
              </a:rPr>
              <a:t> 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zh-CN" sz="3200" dirty="0"/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zh-CN" sz="3200" dirty="0"/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zh-CN" sz="3200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2627313" y="2532063"/>
          <a:ext cx="3273425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600296" imgH="819122" progId="Equation.3">
                  <p:embed/>
                </p:oleObj>
              </mc:Choice>
              <mc:Fallback>
                <p:oleObj name="公式" r:id="rId2" imgW="1600296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532063"/>
                        <a:ext cx="3273425" cy="179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461963" y="4652963"/>
          <a:ext cx="8220075" cy="178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4200489" imgH="819122" progId="Equation.3">
                  <p:embed/>
                </p:oleObj>
              </mc:Choice>
              <mc:Fallback>
                <p:oleObj name="公式" r:id="rId4" imgW="4200489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63" y="4652963"/>
                        <a:ext cx="8220075" cy="178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22283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4"/>
          <p:cNvSpPr txBox="1"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3200">
                <a:solidFill>
                  <a:schemeClr val="bg1"/>
                </a:solidFill>
              </a:rPr>
              <a:t>得</a:t>
            </a:r>
            <a:r>
              <a:rPr lang="en-US" altLang="zh-CN" sz="3200" i="1">
                <a:solidFill>
                  <a:schemeClr val="bg1"/>
                </a:solidFill>
              </a:rPr>
              <a:t>A</a:t>
            </a:r>
            <a:r>
              <a:rPr lang="zh-CN" altLang="en-US" sz="3200">
                <a:solidFill>
                  <a:schemeClr val="bg1"/>
                </a:solidFill>
              </a:rPr>
              <a:t>的特征值为</a:t>
            </a:r>
            <a:r>
              <a:rPr lang="en-US" altLang="zh-CN" sz="3200">
                <a:solidFill>
                  <a:schemeClr val="bg1"/>
                </a:solidFill>
              </a:rPr>
              <a:t>1, 4, -2.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3200">
                <a:solidFill>
                  <a:schemeClr val="bg1"/>
                </a:solidFill>
              </a:rPr>
              <a:t>当</a:t>
            </a:r>
            <a:r>
              <a:rPr lang="zh-CN" altLang="en-US" sz="3200" i="1">
                <a:solidFill>
                  <a:schemeClr val="bg1"/>
                </a:solidFill>
                <a:sym typeface="Symbol" panose="05050102010706020507" pitchFamily="18" charset="2"/>
              </a:rPr>
              <a:t> </a:t>
            </a:r>
            <a:r>
              <a:rPr lang="en-US" altLang="zh-CN" sz="3200">
                <a:solidFill>
                  <a:schemeClr val="bg1"/>
                </a:solidFill>
              </a:rPr>
              <a:t>= 1</a:t>
            </a:r>
            <a:r>
              <a:rPr lang="zh-CN" altLang="en-US" sz="3200">
                <a:solidFill>
                  <a:schemeClr val="bg1"/>
                </a:solidFill>
              </a:rPr>
              <a:t>时</a:t>
            </a:r>
            <a:r>
              <a:rPr lang="en-US" altLang="zh-CN" sz="3200">
                <a:solidFill>
                  <a:schemeClr val="bg1"/>
                </a:solidFill>
              </a:rPr>
              <a:t>, (</a:t>
            </a:r>
            <a:r>
              <a:rPr lang="en-US" altLang="zh-CN" sz="3200" i="1">
                <a:solidFill>
                  <a:schemeClr val="bg1"/>
                </a:solidFill>
              </a:rPr>
              <a:t>A</a:t>
            </a:r>
            <a:r>
              <a:rPr lang="en-US" altLang="zh-CN" sz="3200">
                <a:solidFill>
                  <a:schemeClr val="bg1"/>
                </a:solidFill>
              </a:rPr>
              <a:t> – 1</a:t>
            </a:r>
            <a:r>
              <a:rPr lang="en-US" altLang="zh-CN" sz="3200" i="1">
                <a:solidFill>
                  <a:schemeClr val="bg1"/>
                </a:solidFill>
              </a:rPr>
              <a:t>E</a:t>
            </a:r>
            <a:r>
              <a:rPr lang="en-US" altLang="zh-CN" sz="3200">
                <a:solidFill>
                  <a:schemeClr val="bg1"/>
                </a:solidFill>
              </a:rPr>
              <a:t>)</a:t>
            </a:r>
            <a:r>
              <a:rPr lang="en-US" altLang="zh-CN" sz="3200" i="1">
                <a:solidFill>
                  <a:schemeClr val="bg1"/>
                </a:solidFill>
              </a:rPr>
              <a:t>x</a:t>
            </a:r>
            <a:r>
              <a:rPr lang="en-US" altLang="zh-CN" sz="3200">
                <a:solidFill>
                  <a:schemeClr val="bg1"/>
                </a:solidFill>
              </a:rPr>
              <a:t> = 0: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zh-CN" sz="3200"/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zh-CN" sz="3200"/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zh-CN" sz="3200"/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zh-CN" sz="3200"/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3200">
                <a:solidFill>
                  <a:schemeClr val="bg1"/>
                </a:solidFill>
              </a:rPr>
              <a:t>当</a:t>
            </a:r>
            <a:r>
              <a:rPr lang="zh-CN" altLang="en-US" sz="3200" i="1">
                <a:solidFill>
                  <a:schemeClr val="bg1"/>
                </a:solidFill>
                <a:sym typeface="Symbol" panose="05050102010706020507" pitchFamily="18" charset="2"/>
              </a:rPr>
              <a:t> </a:t>
            </a:r>
            <a:r>
              <a:rPr lang="en-US" altLang="zh-CN" sz="3200">
                <a:solidFill>
                  <a:schemeClr val="bg1"/>
                </a:solidFill>
              </a:rPr>
              <a:t>= 4</a:t>
            </a:r>
            <a:r>
              <a:rPr lang="zh-CN" altLang="en-US" sz="3200">
                <a:solidFill>
                  <a:schemeClr val="bg1"/>
                </a:solidFill>
              </a:rPr>
              <a:t>时</a:t>
            </a:r>
            <a:r>
              <a:rPr lang="en-US" altLang="zh-CN" sz="3200">
                <a:solidFill>
                  <a:schemeClr val="bg1"/>
                </a:solidFill>
              </a:rPr>
              <a:t>, (</a:t>
            </a:r>
            <a:r>
              <a:rPr lang="en-US" altLang="zh-CN" sz="3200" i="1">
                <a:solidFill>
                  <a:schemeClr val="bg1"/>
                </a:solidFill>
              </a:rPr>
              <a:t>A</a:t>
            </a:r>
            <a:r>
              <a:rPr lang="en-US" altLang="zh-CN" sz="3200">
                <a:solidFill>
                  <a:schemeClr val="bg1"/>
                </a:solidFill>
              </a:rPr>
              <a:t> – 4</a:t>
            </a:r>
            <a:r>
              <a:rPr lang="en-US" altLang="zh-CN" sz="3200" i="1">
                <a:solidFill>
                  <a:schemeClr val="bg1"/>
                </a:solidFill>
              </a:rPr>
              <a:t>E</a:t>
            </a:r>
            <a:r>
              <a:rPr lang="en-US" altLang="zh-CN" sz="3200">
                <a:solidFill>
                  <a:schemeClr val="bg1"/>
                </a:solidFill>
              </a:rPr>
              <a:t>)</a:t>
            </a:r>
            <a:r>
              <a:rPr lang="en-US" altLang="zh-CN" sz="3200" i="1">
                <a:solidFill>
                  <a:schemeClr val="bg1"/>
                </a:solidFill>
              </a:rPr>
              <a:t>x</a:t>
            </a:r>
            <a:r>
              <a:rPr lang="en-US" altLang="zh-CN" sz="3200">
                <a:solidFill>
                  <a:schemeClr val="bg1"/>
                </a:solidFill>
              </a:rPr>
              <a:t> = 0: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zh-CN" sz="3200"/>
          </a:p>
        </p:txBody>
      </p:sp>
      <p:graphicFrame>
        <p:nvGraphicFramePr>
          <p:cNvPr id="109571" name="Object 5"/>
          <p:cNvGraphicFramePr>
            <a:graphicFrameLocks noChangeAspect="1"/>
          </p:cNvGraphicFramePr>
          <p:nvPr/>
        </p:nvGraphicFramePr>
        <p:xfrm>
          <a:off x="2339975" y="1700213"/>
          <a:ext cx="4171950" cy="179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561956" imgH="628735" progId="Equation.3">
                  <p:embed/>
                </p:oleObj>
              </mc:Choice>
              <mc:Fallback>
                <p:oleObj name="公式" r:id="rId2" imgW="1561956" imgH="6287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1700213"/>
                        <a:ext cx="4171950" cy="179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2" name="Object 6"/>
          <p:cNvGraphicFramePr>
            <a:graphicFrameLocks noChangeAspect="1"/>
          </p:cNvGraphicFramePr>
          <p:nvPr/>
        </p:nvGraphicFramePr>
        <p:xfrm>
          <a:off x="2363788" y="4508500"/>
          <a:ext cx="4268787" cy="17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600296" imgH="628735" progId="Equation.3">
                  <p:embed/>
                </p:oleObj>
              </mc:Choice>
              <mc:Fallback>
                <p:oleObj name="公式" r:id="rId4" imgW="1600296" imgH="6287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3788" y="4508500"/>
                        <a:ext cx="4268787" cy="179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8314586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Clr>
                <a:srgbClr val="FFFFCC"/>
              </a:buClr>
              <a:buFont typeface="Wingdings" pitchFamily="2" charset="2"/>
              <a:buNone/>
              <a:defRPr/>
            </a:pPr>
            <a:endParaRPr kumimoji="0" lang="en-US" altLang="zh-CN" b="0" dirty="0">
              <a:solidFill>
                <a:srgbClr val="FFFFFF"/>
              </a:solidFill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</a:endParaRPr>
          </a:p>
        </p:txBody>
      </p:sp>
      <p:sp>
        <p:nvSpPr>
          <p:cNvPr id="110595" name="Rectangle 6"/>
          <p:cNvSpPr txBox="1">
            <a:spLocks noChangeArrowheads="1"/>
          </p:cNvSpPr>
          <p:nvPr/>
        </p:nvSpPr>
        <p:spPr bwMode="auto">
          <a:xfrm>
            <a:off x="1066800" y="304800"/>
            <a:ext cx="75438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3200">
                <a:solidFill>
                  <a:schemeClr val="bg1"/>
                </a:solidFill>
              </a:rPr>
              <a:t>当</a:t>
            </a:r>
            <a:r>
              <a:rPr lang="zh-CN" altLang="en-US" sz="3200" i="1">
                <a:solidFill>
                  <a:schemeClr val="bg1"/>
                </a:solidFill>
                <a:sym typeface="Symbol" panose="05050102010706020507" pitchFamily="18" charset="2"/>
              </a:rPr>
              <a:t> </a:t>
            </a:r>
            <a:r>
              <a:rPr lang="en-US" altLang="zh-CN" sz="3200">
                <a:solidFill>
                  <a:schemeClr val="bg1"/>
                </a:solidFill>
              </a:rPr>
              <a:t>= -2</a:t>
            </a:r>
            <a:r>
              <a:rPr lang="zh-CN" altLang="en-US" sz="3200">
                <a:solidFill>
                  <a:schemeClr val="bg1"/>
                </a:solidFill>
              </a:rPr>
              <a:t>时</a:t>
            </a:r>
            <a:r>
              <a:rPr lang="en-US" altLang="zh-CN" sz="3200">
                <a:solidFill>
                  <a:schemeClr val="bg1"/>
                </a:solidFill>
              </a:rPr>
              <a:t>, (</a:t>
            </a:r>
            <a:r>
              <a:rPr lang="en-US" altLang="zh-CN" sz="3200" i="1">
                <a:solidFill>
                  <a:schemeClr val="bg1"/>
                </a:solidFill>
              </a:rPr>
              <a:t>A</a:t>
            </a:r>
            <a:r>
              <a:rPr lang="en-US" altLang="zh-CN" sz="3200">
                <a:solidFill>
                  <a:schemeClr val="bg1"/>
                </a:solidFill>
              </a:rPr>
              <a:t> – (-2)</a:t>
            </a:r>
            <a:r>
              <a:rPr lang="en-US" altLang="zh-CN" sz="3200" i="1">
                <a:solidFill>
                  <a:schemeClr val="bg1"/>
                </a:solidFill>
              </a:rPr>
              <a:t>E</a:t>
            </a:r>
            <a:r>
              <a:rPr lang="en-US" altLang="zh-CN" sz="3200">
                <a:solidFill>
                  <a:schemeClr val="bg1"/>
                </a:solidFill>
              </a:rPr>
              <a:t>)</a:t>
            </a:r>
            <a:r>
              <a:rPr lang="en-US" altLang="zh-CN" sz="3200" i="1">
                <a:solidFill>
                  <a:schemeClr val="bg1"/>
                </a:solidFill>
              </a:rPr>
              <a:t>x</a:t>
            </a:r>
            <a:r>
              <a:rPr lang="en-US" altLang="zh-CN" sz="3200">
                <a:solidFill>
                  <a:schemeClr val="bg1"/>
                </a:solidFill>
              </a:rPr>
              <a:t> = 0: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zh-CN" sz="3200"/>
          </a:p>
        </p:txBody>
      </p:sp>
      <p:graphicFrame>
        <p:nvGraphicFramePr>
          <p:cNvPr id="110596" name="Object 7"/>
          <p:cNvGraphicFramePr>
            <a:graphicFrameLocks noChangeAspect="1"/>
          </p:cNvGraphicFramePr>
          <p:nvPr/>
        </p:nvGraphicFramePr>
        <p:xfrm>
          <a:off x="2844800" y="1125538"/>
          <a:ext cx="3690938" cy="179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371792" imgH="628735" progId="Equation.3">
                  <p:embed/>
                </p:oleObj>
              </mc:Choice>
              <mc:Fallback>
                <p:oleObj name="公式" r:id="rId2" imgW="1371792" imgH="6287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4800" y="1125538"/>
                        <a:ext cx="3690938" cy="179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7" name="Object 8"/>
          <p:cNvGraphicFramePr>
            <a:graphicFrameLocks noChangeAspect="1"/>
          </p:cNvGraphicFramePr>
          <p:nvPr/>
        </p:nvGraphicFramePr>
        <p:xfrm>
          <a:off x="2652713" y="3132138"/>
          <a:ext cx="4175125" cy="288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561956" imgH="1057104" progId="Equation.3">
                  <p:embed/>
                </p:oleObj>
              </mc:Choice>
              <mc:Fallback>
                <p:oleObj name="公式" r:id="rId4" imgW="1561956" imgH="105710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2713" y="3132138"/>
                        <a:ext cx="4175125" cy="288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4362609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4"/>
          <p:cNvSpPr txBox="1">
            <a:spLocks noChangeArrowheads="1"/>
          </p:cNvSpPr>
          <p:nvPr/>
        </p:nvSpPr>
        <p:spPr bwMode="auto">
          <a:xfrm>
            <a:off x="0" y="0"/>
            <a:ext cx="9180513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zh-CN" sz="3200" dirty="0">
              <a:solidFill>
                <a:schemeClr val="bg1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进而二次曲面</a:t>
            </a:r>
            <a:r>
              <a:rPr lang="en-US" altLang="zh-CN" sz="3200" dirty="0">
                <a:solidFill>
                  <a:schemeClr val="bg1"/>
                </a:solidFill>
              </a:rPr>
              <a:t>2</a:t>
            </a:r>
            <a:r>
              <a:rPr lang="en-US" altLang="zh-CN" sz="3200" i="1" dirty="0">
                <a:solidFill>
                  <a:schemeClr val="bg1"/>
                </a:solidFill>
              </a:rPr>
              <a:t>x</a:t>
            </a:r>
            <a:r>
              <a:rPr lang="en-US" altLang="zh-CN" sz="3200" baseline="30000" dirty="0">
                <a:solidFill>
                  <a:schemeClr val="bg1"/>
                </a:solidFill>
              </a:rPr>
              <a:t>2</a:t>
            </a:r>
            <a:r>
              <a:rPr lang="en-US" altLang="zh-CN" sz="3200" dirty="0">
                <a:solidFill>
                  <a:schemeClr val="bg1"/>
                </a:solidFill>
              </a:rPr>
              <a:t> + </a:t>
            </a:r>
            <a:r>
              <a:rPr lang="en-US" altLang="zh-CN" sz="3200" i="1" dirty="0">
                <a:solidFill>
                  <a:schemeClr val="bg1"/>
                </a:solidFill>
              </a:rPr>
              <a:t>y</a:t>
            </a:r>
            <a:r>
              <a:rPr lang="en-US" altLang="zh-CN" sz="3200" baseline="30000" dirty="0">
                <a:solidFill>
                  <a:schemeClr val="bg1"/>
                </a:solidFill>
              </a:rPr>
              <a:t>2</a:t>
            </a:r>
            <a:r>
              <a:rPr lang="en-US" altLang="zh-CN" sz="3200" dirty="0">
                <a:solidFill>
                  <a:schemeClr val="bg1"/>
                </a:solidFill>
              </a:rPr>
              <a:t> -4</a:t>
            </a:r>
            <a:r>
              <a:rPr lang="en-US" altLang="zh-CN" sz="3200" i="1" dirty="0">
                <a:solidFill>
                  <a:schemeClr val="bg1"/>
                </a:solidFill>
              </a:rPr>
              <a:t>xy</a:t>
            </a:r>
            <a:r>
              <a:rPr lang="en-US" altLang="zh-CN" sz="3200" dirty="0">
                <a:solidFill>
                  <a:schemeClr val="bg1"/>
                </a:solidFill>
              </a:rPr>
              <a:t> -4</a:t>
            </a:r>
            <a:r>
              <a:rPr lang="en-US" altLang="zh-CN" sz="3200" i="1" dirty="0">
                <a:solidFill>
                  <a:schemeClr val="bg1"/>
                </a:solidFill>
              </a:rPr>
              <a:t>yz</a:t>
            </a:r>
            <a:r>
              <a:rPr lang="en-US" altLang="zh-CN" sz="3200" dirty="0">
                <a:solidFill>
                  <a:schemeClr val="bg1"/>
                </a:solidFill>
              </a:rPr>
              <a:t> + 4</a:t>
            </a:r>
            <a:r>
              <a:rPr lang="en-US" altLang="zh-CN" sz="3200" i="1" dirty="0">
                <a:solidFill>
                  <a:schemeClr val="bg1"/>
                </a:solidFill>
              </a:rPr>
              <a:t>x</a:t>
            </a:r>
            <a:r>
              <a:rPr lang="en-US" altLang="zh-CN" sz="3200" dirty="0">
                <a:solidFill>
                  <a:schemeClr val="bg1"/>
                </a:solidFill>
              </a:rPr>
              <a:t> + 4</a:t>
            </a:r>
            <a:r>
              <a:rPr lang="en-US" altLang="zh-CN" sz="3200" i="1" dirty="0">
                <a:solidFill>
                  <a:schemeClr val="bg1"/>
                </a:solidFill>
              </a:rPr>
              <a:t>y</a:t>
            </a:r>
            <a:r>
              <a:rPr lang="en-US" altLang="zh-CN" sz="3200" dirty="0">
                <a:solidFill>
                  <a:schemeClr val="bg1"/>
                </a:solidFill>
              </a:rPr>
              <a:t> = 2</a:t>
            </a:r>
            <a:r>
              <a:rPr lang="zh-CN" altLang="en-US" sz="3200" dirty="0">
                <a:solidFill>
                  <a:schemeClr val="bg1"/>
                </a:solidFill>
              </a:rPr>
              <a:t>化成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zh-CN" altLang="en-US" sz="3200" dirty="0">
              <a:solidFill>
                <a:schemeClr val="bg1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zh-CN" sz="3200" dirty="0">
              <a:solidFill>
                <a:schemeClr val="bg1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zh-CN" sz="3200" dirty="0">
              <a:solidFill>
                <a:schemeClr val="bg1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再换元得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zh-CN" altLang="en-US" sz="3200" dirty="0"/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zh-CN" altLang="en-US" sz="3200" dirty="0"/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zh-CN" altLang="en-US" sz="3200" dirty="0"/>
          </a:p>
          <a:p>
            <a:pPr marL="0" indent="0" eaLnBrk="1" hangingPunct="1">
              <a:spcBef>
                <a:spcPct val="20000"/>
              </a:spcBef>
            </a:pPr>
            <a:endParaRPr lang="en-US" altLang="zh-CN" sz="3200" dirty="0">
              <a:solidFill>
                <a:schemeClr val="bg1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它是单叶双曲面的标准方程</a:t>
            </a:r>
            <a:r>
              <a:rPr lang="en-US" altLang="zh-CN" sz="3200" dirty="0">
                <a:solidFill>
                  <a:schemeClr val="bg1"/>
                </a:solidFill>
              </a:rPr>
              <a:t>. </a:t>
            </a:r>
          </a:p>
        </p:txBody>
      </p:sp>
      <p:graphicFrame>
        <p:nvGraphicFramePr>
          <p:cNvPr id="111619" name="Object 5"/>
          <p:cNvGraphicFramePr>
            <a:graphicFrameLocks noChangeAspect="1"/>
          </p:cNvGraphicFramePr>
          <p:nvPr/>
        </p:nvGraphicFramePr>
        <p:xfrm>
          <a:off x="2627313" y="1341438"/>
          <a:ext cx="468630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771674" imgH="142790" progId="Equation.3">
                  <p:embed/>
                </p:oleObj>
              </mc:Choice>
              <mc:Fallback>
                <p:oleObj name="公式" r:id="rId2" imgW="1771674" imgH="1427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1341438"/>
                        <a:ext cx="468630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0" name="Object 6"/>
          <p:cNvGraphicFramePr>
            <a:graphicFrameLocks noChangeAspect="1"/>
          </p:cNvGraphicFramePr>
          <p:nvPr/>
        </p:nvGraphicFramePr>
        <p:xfrm>
          <a:off x="3132138" y="1989138"/>
          <a:ext cx="465455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752504" imgH="142790" progId="Equation.3">
                  <p:embed/>
                </p:oleObj>
              </mc:Choice>
              <mc:Fallback>
                <p:oleObj name="公式" r:id="rId4" imgW="1752504" imgH="1427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1989138"/>
                        <a:ext cx="465455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1" name="Object 7"/>
          <p:cNvGraphicFramePr>
            <a:graphicFrameLocks noChangeAspect="1"/>
          </p:cNvGraphicFramePr>
          <p:nvPr/>
        </p:nvGraphicFramePr>
        <p:xfrm>
          <a:off x="3276600" y="3141663"/>
          <a:ext cx="314642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162074" imgH="142790" progId="Equation.3">
                  <p:embed/>
                </p:oleObj>
              </mc:Choice>
              <mc:Fallback>
                <p:oleObj name="公式" r:id="rId6" imgW="1162074" imgH="1427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141663"/>
                        <a:ext cx="3146425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2" name="Object 8"/>
          <p:cNvGraphicFramePr>
            <a:graphicFrameLocks noChangeAspect="1"/>
          </p:cNvGraphicFramePr>
          <p:nvPr/>
        </p:nvGraphicFramePr>
        <p:xfrm>
          <a:off x="3276600" y="4149725"/>
          <a:ext cx="2825750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028652" imgH="333560" progId="Equation.3">
                  <p:embed/>
                </p:oleObj>
              </mc:Choice>
              <mc:Fallback>
                <p:oleObj name="公式" r:id="rId8" imgW="1028652" imgH="333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149725"/>
                        <a:ext cx="2825750" cy="105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438572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33400" y="1435607"/>
            <a:ext cx="23471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r>
              <a:rPr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单叶双曲面 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 bwMode="auto">
          <a:xfrm>
            <a:off x="2476500" y="4024313"/>
            <a:ext cx="1311275" cy="611187"/>
            <a:chOff x="0" y="0"/>
            <a:chExt cx="2609" cy="1474"/>
          </a:xfrm>
        </p:grpSpPr>
        <p:sp>
          <p:nvSpPr>
            <p:cNvPr id="4" name="Arc 4"/>
            <p:cNvSpPr>
              <a:spLocks noChangeAspect="1"/>
            </p:cNvSpPr>
            <p:nvPr/>
          </p:nvSpPr>
          <p:spPr bwMode="auto">
            <a:xfrm flipH="1">
              <a:off x="1" y="732"/>
              <a:ext cx="2608" cy="742"/>
            </a:xfrm>
            <a:custGeom>
              <a:avLst/>
              <a:gdLst>
                <a:gd name="T0" fmla="*/ 2608 w 43197"/>
                <a:gd name="T1" fmla="*/ 18 h 21747"/>
                <a:gd name="T2" fmla="*/ 0 w 43197"/>
                <a:gd name="T3" fmla="*/ 0 h 21747"/>
                <a:gd name="T4" fmla="*/ 1304 w 43197"/>
                <a:gd name="T5" fmla="*/ 5 h 2174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197" h="21747" fill="none" extrusionOk="0">
                  <a:moveTo>
                    <a:pt x="43196" y="533"/>
                  </a:moveTo>
                  <a:cubicBezTo>
                    <a:pt x="42985" y="12310"/>
                    <a:pt x="33378" y="21746"/>
                    <a:pt x="21600" y="21747"/>
                  </a:cubicBezTo>
                  <a:cubicBezTo>
                    <a:pt x="9670" y="21747"/>
                    <a:pt x="0" y="12076"/>
                    <a:pt x="0" y="147"/>
                  </a:cubicBezTo>
                  <a:cubicBezTo>
                    <a:pt x="-1" y="97"/>
                    <a:pt x="0" y="48"/>
                    <a:pt x="0" y="-1"/>
                  </a:cubicBezTo>
                </a:path>
                <a:path w="43197" h="21747" stroke="0" extrusionOk="0">
                  <a:moveTo>
                    <a:pt x="43196" y="533"/>
                  </a:moveTo>
                  <a:cubicBezTo>
                    <a:pt x="42985" y="12310"/>
                    <a:pt x="33378" y="21746"/>
                    <a:pt x="21600" y="21747"/>
                  </a:cubicBezTo>
                  <a:cubicBezTo>
                    <a:pt x="9670" y="21747"/>
                    <a:pt x="0" y="12076"/>
                    <a:pt x="0" y="147"/>
                  </a:cubicBezTo>
                  <a:cubicBezTo>
                    <a:pt x="-1" y="97"/>
                    <a:pt x="0" y="48"/>
                    <a:pt x="0" y="-1"/>
                  </a:cubicBezTo>
                  <a:lnTo>
                    <a:pt x="21600" y="147"/>
                  </a:lnTo>
                  <a:lnTo>
                    <a:pt x="43196" y="533"/>
                  </a:lnTo>
                  <a:close/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5" name="Arc 5"/>
            <p:cNvSpPr>
              <a:spLocks noChangeAspect="1"/>
            </p:cNvSpPr>
            <p:nvPr/>
          </p:nvSpPr>
          <p:spPr bwMode="auto">
            <a:xfrm flipH="1">
              <a:off x="0" y="0"/>
              <a:ext cx="2608" cy="743"/>
            </a:xfrm>
            <a:custGeom>
              <a:avLst/>
              <a:gdLst>
                <a:gd name="T0" fmla="*/ 0 w 43197"/>
                <a:gd name="T1" fmla="*/ 725 h 21771"/>
                <a:gd name="T2" fmla="*/ 2608 w 43197"/>
                <a:gd name="T3" fmla="*/ 743 h 21771"/>
                <a:gd name="T4" fmla="*/ 1304 w 43197"/>
                <a:gd name="T5" fmla="*/ 737 h 2177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197" h="21771" fill="none" extrusionOk="0">
                  <a:moveTo>
                    <a:pt x="-1" y="21250"/>
                  </a:moveTo>
                  <a:cubicBezTo>
                    <a:pt x="190" y="9459"/>
                    <a:pt x="9803" y="-1"/>
                    <a:pt x="21597" y="0"/>
                  </a:cubicBezTo>
                  <a:cubicBezTo>
                    <a:pt x="33526" y="0"/>
                    <a:pt x="43197" y="9670"/>
                    <a:pt x="43197" y="21600"/>
                  </a:cubicBezTo>
                  <a:cubicBezTo>
                    <a:pt x="43197" y="21657"/>
                    <a:pt x="43196" y="21714"/>
                    <a:pt x="43196" y="21771"/>
                  </a:cubicBezTo>
                </a:path>
                <a:path w="43197" h="21771" stroke="0" extrusionOk="0">
                  <a:moveTo>
                    <a:pt x="-1" y="21250"/>
                  </a:moveTo>
                  <a:cubicBezTo>
                    <a:pt x="190" y="9459"/>
                    <a:pt x="9803" y="-1"/>
                    <a:pt x="21597" y="0"/>
                  </a:cubicBezTo>
                  <a:cubicBezTo>
                    <a:pt x="33526" y="0"/>
                    <a:pt x="43197" y="9670"/>
                    <a:pt x="43197" y="21600"/>
                  </a:cubicBezTo>
                  <a:cubicBezTo>
                    <a:pt x="43197" y="21657"/>
                    <a:pt x="43196" y="21714"/>
                    <a:pt x="43196" y="21771"/>
                  </a:cubicBezTo>
                  <a:lnTo>
                    <a:pt x="21597" y="21600"/>
                  </a:lnTo>
                  <a:lnTo>
                    <a:pt x="-1" y="21250"/>
                  </a:lnTo>
                  <a:close/>
                </a:path>
              </a:pathLst>
            </a:custGeom>
            <a:noFill/>
            <a:ln w="19050" cmpd="sng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2214563" y="2185988"/>
            <a:ext cx="2205037" cy="3473450"/>
            <a:chOff x="0" y="0"/>
            <a:chExt cx="1389" cy="2188"/>
          </a:xfrm>
        </p:grpSpPr>
        <p:sp>
          <p:nvSpPr>
            <p:cNvPr id="7" name="未知"/>
            <p:cNvSpPr>
              <a:spLocks/>
            </p:cNvSpPr>
            <p:nvPr/>
          </p:nvSpPr>
          <p:spPr bwMode="auto">
            <a:xfrm>
              <a:off x="198" y="1161"/>
              <a:ext cx="666" cy="474"/>
            </a:xfrm>
            <a:custGeom>
              <a:avLst/>
              <a:gdLst>
                <a:gd name="T0" fmla="*/ 666 w 833"/>
                <a:gd name="T1" fmla="*/ 0 h 593"/>
                <a:gd name="T2" fmla="*/ 0 w 833"/>
                <a:gd name="T3" fmla="*/ 474 h 59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33" h="593">
                  <a:moveTo>
                    <a:pt x="833" y="0"/>
                  </a:moveTo>
                  <a:lnTo>
                    <a:pt x="0" y="593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8" name="未知"/>
            <p:cNvSpPr>
              <a:spLocks/>
            </p:cNvSpPr>
            <p:nvPr/>
          </p:nvSpPr>
          <p:spPr bwMode="auto">
            <a:xfrm>
              <a:off x="0" y="1348"/>
              <a:ext cx="1320" cy="6"/>
            </a:xfrm>
            <a:custGeom>
              <a:avLst/>
              <a:gdLst>
                <a:gd name="T0" fmla="*/ 0 w 1650"/>
                <a:gd name="T1" fmla="*/ 0 h 8"/>
                <a:gd name="T2" fmla="*/ 1320 w 1650"/>
                <a:gd name="T3" fmla="*/ 6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650" h="8">
                  <a:moveTo>
                    <a:pt x="0" y="0"/>
                  </a:moveTo>
                  <a:lnTo>
                    <a:pt x="1650" y="8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9" name="未知"/>
            <p:cNvSpPr>
              <a:spLocks/>
            </p:cNvSpPr>
            <p:nvPr/>
          </p:nvSpPr>
          <p:spPr bwMode="auto">
            <a:xfrm>
              <a:off x="594" y="83"/>
              <a:ext cx="1" cy="2105"/>
            </a:xfrm>
            <a:custGeom>
              <a:avLst/>
              <a:gdLst>
                <a:gd name="T0" fmla="*/ 0 w 1"/>
                <a:gd name="T1" fmla="*/ 2105 h 2632"/>
                <a:gd name="T2" fmla="*/ 0 w 1"/>
                <a:gd name="T3" fmla="*/ 0 h 26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2632">
                  <a:moveTo>
                    <a:pt x="0" y="2632"/>
                  </a:moveTo>
                  <a:lnTo>
                    <a:pt x="0" y="0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573" y="1320"/>
              <a:ext cx="271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/>
            <a:p>
              <a:pPr algn="just"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O </a:t>
              </a:r>
              <a:endPara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83" y="1552"/>
              <a:ext cx="214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/>
            <a:p>
              <a:pPr algn="just"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x </a:t>
              </a:r>
              <a:endPara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1189" y="1320"/>
              <a:ext cx="200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/>
            <a:p>
              <a:pPr algn="just"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y </a:t>
              </a:r>
              <a:endPara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403" y="0"/>
              <a:ext cx="186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/>
            <a:p>
              <a:pPr algn="just"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z </a:t>
              </a:r>
              <a:endPara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4" name="Group 14"/>
          <p:cNvGrpSpPr>
            <a:grpSpLocks/>
          </p:cNvGrpSpPr>
          <p:nvPr/>
        </p:nvGrpSpPr>
        <p:grpSpPr bwMode="auto">
          <a:xfrm>
            <a:off x="2443163" y="2847975"/>
            <a:ext cx="1390650" cy="2992438"/>
            <a:chOff x="0" y="0"/>
            <a:chExt cx="876" cy="1885"/>
          </a:xfrm>
        </p:grpSpPr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215" y="1045"/>
              <a:ext cx="214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/>
            <a:p>
              <a:pPr algn="just"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a </a:t>
              </a:r>
              <a:endPara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未知"/>
            <p:cNvSpPr>
              <a:spLocks/>
            </p:cNvSpPr>
            <p:nvPr/>
          </p:nvSpPr>
          <p:spPr bwMode="auto">
            <a:xfrm>
              <a:off x="0" y="415"/>
              <a:ext cx="227" cy="1470"/>
            </a:xfrm>
            <a:custGeom>
              <a:avLst/>
              <a:gdLst>
                <a:gd name="T0" fmla="*/ 30 w 283"/>
                <a:gd name="T1" fmla="*/ 0 h 1838"/>
                <a:gd name="T2" fmla="*/ 222 w 283"/>
                <a:gd name="T3" fmla="*/ 683 h 1838"/>
                <a:gd name="T4" fmla="*/ 0 w 283"/>
                <a:gd name="T5" fmla="*/ 1470 h 18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3" h="1838">
                  <a:moveTo>
                    <a:pt x="37" y="0"/>
                  </a:moveTo>
                  <a:cubicBezTo>
                    <a:pt x="76" y="141"/>
                    <a:pt x="283" y="548"/>
                    <a:pt x="277" y="854"/>
                  </a:cubicBezTo>
                  <a:cubicBezTo>
                    <a:pt x="271" y="1160"/>
                    <a:pt x="58" y="1633"/>
                    <a:pt x="0" y="1838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未知"/>
            <p:cNvSpPr>
              <a:spLocks/>
            </p:cNvSpPr>
            <p:nvPr/>
          </p:nvSpPr>
          <p:spPr bwMode="auto">
            <a:xfrm>
              <a:off x="661" y="0"/>
              <a:ext cx="215" cy="1465"/>
            </a:xfrm>
            <a:custGeom>
              <a:avLst/>
              <a:gdLst>
                <a:gd name="T0" fmla="*/ 179 w 269"/>
                <a:gd name="T1" fmla="*/ 1465 h 1832"/>
                <a:gd name="T2" fmla="*/ 6 w 269"/>
                <a:gd name="T3" fmla="*/ 787 h 1832"/>
                <a:gd name="T4" fmla="*/ 215 w 269"/>
                <a:gd name="T5" fmla="*/ 0 h 18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9" h="1832">
                  <a:moveTo>
                    <a:pt x="224" y="1832"/>
                  </a:moveTo>
                  <a:cubicBezTo>
                    <a:pt x="187" y="1690"/>
                    <a:pt x="0" y="1289"/>
                    <a:pt x="8" y="984"/>
                  </a:cubicBezTo>
                  <a:cubicBezTo>
                    <a:pt x="16" y="679"/>
                    <a:pt x="215" y="205"/>
                    <a:pt x="269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8" name="Group 18"/>
          <p:cNvGrpSpPr>
            <a:grpSpLocks/>
          </p:cNvGrpSpPr>
          <p:nvPr/>
        </p:nvGrpSpPr>
        <p:grpSpPr bwMode="auto">
          <a:xfrm>
            <a:off x="2071688" y="3228975"/>
            <a:ext cx="2162175" cy="2265363"/>
            <a:chOff x="0" y="0"/>
            <a:chExt cx="1362" cy="1427"/>
          </a:xfrm>
        </p:grpSpPr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1107" y="399"/>
              <a:ext cx="214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/>
            <a:p>
              <a:pPr algn="just"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 </a:t>
              </a:r>
              <a:endPara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" name="未知"/>
            <p:cNvSpPr>
              <a:spLocks/>
            </p:cNvSpPr>
            <p:nvPr/>
          </p:nvSpPr>
          <p:spPr bwMode="auto">
            <a:xfrm>
              <a:off x="0" y="0"/>
              <a:ext cx="253" cy="1427"/>
            </a:xfrm>
            <a:custGeom>
              <a:avLst/>
              <a:gdLst>
                <a:gd name="T0" fmla="*/ 0 w 316"/>
                <a:gd name="T1" fmla="*/ 0 h 1785"/>
                <a:gd name="T2" fmla="*/ 252 w 316"/>
                <a:gd name="T3" fmla="*/ 696 h 1785"/>
                <a:gd name="T4" fmla="*/ 6 w 316"/>
                <a:gd name="T5" fmla="*/ 1427 h 178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6" h="1785">
                  <a:moveTo>
                    <a:pt x="0" y="0"/>
                  </a:moveTo>
                  <a:cubicBezTo>
                    <a:pt x="51" y="145"/>
                    <a:pt x="314" y="573"/>
                    <a:pt x="315" y="870"/>
                  </a:cubicBezTo>
                  <a:cubicBezTo>
                    <a:pt x="316" y="1167"/>
                    <a:pt x="72" y="1595"/>
                    <a:pt x="8" y="1785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1" name="未知"/>
            <p:cNvSpPr>
              <a:spLocks/>
            </p:cNvSpPr>
            <p:nvPr/>
          </p:nvSpPr>
          <p:spPr bwMode="auto">
            <a:xfrm>
              <a:off x="1085" y="0"/>
              <a:ext cx="277" cy="1427"/>
            </a:xfrm>
            <a:custGeom>
              <a:avLst/>
              <a:gdLst>
                <a:gd name="T0" fmla="*/ 265 w 347"/>
                <a:gd name="T1" fmla="*/ 0 h 1785"/>
                <a:gd name="T2" fmla="*/ 2 w 347"/>
                <a:gd name="T3" fmla="*/ 696 h 1785"/>
                <a:gd name="T4" fmla="*/ 277 w 347"/>
                <a:gd name="T5" fmla="*/ 1427 h 178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7" h="1785">
                  <a:moveTo>
                    <a:pt x="332" y="0"/>
                  </a:moveTo>
                  <a:cubicBezTo>
                    <a:pt x="277" y="146"/>
                    <a:pt x="0" y="573"/>
                    <a:pt x="2" y="870"/>
                  </a:cubicBezTo>
                  <a:cubicBezTo>
                    <a:pt x="4" y="1167"/>
                    <a:pt x="275" y="1595"/>
                    <a:pt x="347" y="1785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2066925" y="2743200"/>
            <a:ext cx="2159000" cy="8636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3" name="Group 23"/>
          <p:cNvGrpSpPr>
            <a:grpSpLocks/>
          </p:cNvGrpSpPr>
          <p:nvPr/>
        </p:nvGrpSpPr>
        <p:grpSpPr bwMode="auto">
          <a:xfrm>
            <a:off x="2079625" y="5081588"/>
            <a:ext cx="2159000" cy="862012"/>
            <a:chOff x="0" y="0"/>
            <a:chExt cx="1360" cy="543"/>
          </a:xfrm>
        </p:grpSpPr>
        <p:sp>
          <p:nvSpPr>
            <p:cNvPr id="24" name="Arc 24"/>
            <p:cNvSpPr>
              <a:spLocks/>
            </p:cNvSpPr>
            <p:nvPr/>
          </p:nvSpPr>
          <p:spPr bwMode="auto">
            <a:xfrm flipH="1">
              <a:off x="0" y="259"/>
              <a:ext cx="1360" cy="284"/>
            </a:xfrm>
            <a:custGeom>
              <a:avLst/>
              <a:gdLst>
                <a:gd name="T0" fmla="*/ 1359 w 43200"/>
                <a:gd name="T1" fmla="*/ 0 h 22637"/>
                <a:gd name="T2" fmla="*/ 0 w 43200"/>
                <a:gd name="T3" fmla="*/ 11 h 22637"/>
                <a:gd name="T4" fmla="*/ 680 w 43200"/>
                <a:gd name="T5" fmla="*/ 13 h 226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22637" fill="none" extrusionOk="0">
                  <a:moveTo>
                    <a:pt x="43175" y="-1"/>
                  </a:moveTo>
                  <a:cubicBezTo>
                    <a:pt x="43191" y="345"/>
                    <a:pt x="43200" y="691"/>
                    <a:pt x="43200" y="1037"/>
                  </a:cubicBezTo>
                  <a:cubicBezTo>
                    <a:pt x="43200" y="12966"/>
                    <a:pt x="33529" y="22637"/>
                    <a:pt x="21600" y="22637"/>
                  </a:cubicBezTo>
                  <a:cubicBezTo>
                    <a:pt x="9670" y="22637"/>
                    <a:pt x="0" y="12966"/>
                    <a:pt x="0" y="1037"/>
                  </a:cubicBezTo>
                  <a:cubicBezTo>
                    <a:pt x="-1" y="987"/>
                    <a:pt x="0" y="938"/>
                    <a:pt x="0" y="889"/>
                  </a:cubicBezTo>
                </a:path>
                <a:path w="43200" h="22637" stroke="0" extrusionOk="0">
                  <a:moveTo>
                    <a:pt x="43175" y="-1"/>
                  </a:moveTo>
                  <a:cubicBezTo>
                    <a:pt x="43191" y="345"/>
                    <a:pt x="43200" y="691"/>
                    <a:pt x="43200" y="1037"/>
                  </a:cubicBezTo>
                  <a:cubicBezTo>
                    <a:pt x="43200" y="12966"/>
                    <a:pt x="33529" y="22637"/>
                    <a:pt x="21600" y="22637"/>
                  </a:cubicBezTo>
                  <a:cubicBezTo>
                    <a:pt x="9670" y="22637"/>
                    <a:pt x="0" y="12966"/>
                    <a:pt x="0" y="1037"/>
                  </a:cubicBezTo>
                  <a:cubicBezTo>
                    <a:pt x="-1" y="987"/>
                    <a:pt x="0" y="938"/>
                    <a:pt x="0" y="889"/>
                  </a:cubicBezTo>
                  <a:lnTo>
                    <a:pt x="21600" y="1037"/>
                  </a:lnTo>
                  <a:lnTo>
                    <a:pt x="43175" y="-1"/>
                  </a:lnTo>
                  <a:close/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5" name="Arc 25"/>
            <p:cNvSpPr>
              <a:spLocks/>
            </p:cNvSpPr>
            <p:nvPr/>
          </p:nvSpPr>
          <p:spPr bwMode="auto">
            <a:xfrm flipH="1">
              <a:off x="0" y="0"/>
              <a:ext cx="1360" cy="274"/>
            </a:xfrm>
            <a:custGeom>
              <a:avLst/>
              <a:gdLst>
                <a:gd name="T0" fmla="*/ 0 w 43197"/>
                <a:gd name="T1" fmla="*/ 267 h 21771"/>
                <a:gd name="T2" fmla="*/ 1360 w 43197"/>
                <a:gd name="T3" fmla="*/ 274 h 21771"/>
                <a:gd name="T4" fmla="*/ 680 w 43197"/>
                <a:gd name="T5" fmla="*/ 272 h 2177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197" h="21771" fill="none" extrusionOk="0">
                  <a:moveTo>
                    <a:pt x="-1" y="21250"/>
                  </a:moveTo>
                  <a:cubicBezTo>
                    <a:pt x="190" y="9459"/>
                    <a:pt x="9803" y="-1"/>
                    <a:pt x="21597" y="0"/>
                  </a:cubicBezTo>
                  <a:cubicBezTo>
                    <a:pt x="33526" y="0"/>
                    <a:pt x="43197" y="9670"/>
                    <a:pt x="43197" y="21600"/>
                  </a:cubicBezTo>
                  <a:cubicBezTo>
                    <a:pt x="43197" y="21657"/>
                    <a:pt x="43196" y="21714"/>
                    <a:pt x="43196" y="21771"/>
                  </a:cubicBezTo>
                </a:path>
                <a:path w="43197" h="21771" stroke="0" extrusionOk="0">
                  <a:moveTo>
                    <a:pt x="-1" y="21250"/>
                  </a:moveTo>
                  <a:cubicBezTo>
                    <a:pt x="190" y="9459"/>
                    <a:pt x="9803" y="-1"/>
                    <a:pt x="21597" y="0"/>
                  </a:cubicBezTo>
                  <a:cubicBezTo>
                    <a:pt x="33526" y="0"/>
                    <a:pt x="43197" y="9670"/>
                    <a:pt x="43197" y="21600"/>
                  </a:cubicBezTo>
                  <a:cubicBezTo>
                    <a:pt x="43197" y="21657"/>
                    <a:pt x="43196" y="21714"/>
                    <a:pt x="43196" y="21771"/>
                  </a:cubicBezTo>
                  <a:lnTo>
                    <a:pt x="21597" y="21600"/>
                  </a:lnTo>
                  <a:lnTo>
                    <a:pt x="-1" y="21250"/>
                  </a:lnTo>
                  <a:close/>
                </a:path>
              </a:pathLst>
            </a:custGeom>
            <a:noFill/>
            <a:ln w="19050" cmpd="sng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6" name="未知"/>
          <p:cNvSpPr>
            <a:spLocks/>
          </p:cNvSpPr>
          <p:nvPr/>
        </p:nvSpPr>
        <p:spPr bwMode="auto">
          <a:xfrm>
            <a:off x="3487738" y="3600450"/>
            <a:ext cx="288925" cy="1563688"/>
          </a:xfrm>
          <a:custGeom>
            <a:avLst/>
            <a:gdLst>
              <a:gd name="T0" fmla="*/ 98843 w 228"/>
              <a:gd name="T1" fmla="*/ 0 h 1231"/>
              <a:gd name="T2" fmla="*/ 31680 w 228"/>
              <a:gd name="T3" fmla="*/ 685939 h 1231"/>
              <a:gd name="T4" fmla="*/ 288925 w 228"/>
              <a:gd name="T5" fmla="*/ 1563688 h 123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8" h="1231">
                <a:moveTo>
                  <a:pt x="78" y="0"/>
                </a:moveTo>
                <a:cubicBezTo>
                  <a:pt x="69" y="90"/>
                  <a:pt x="0" y="335"/>
                  <a:pt x="25" y="540"/>
                </a:cubicBezTo>
                <a:cubicBezTo>
                  <a:pt x="50" y="745"/>
                  <a:pt x="186" y="1087"/>
                  <a:pt x="228" y="1231"/>
                </a:cubicBezTo>
              </a:path>
            </a:pathLst>
          </a:custGeom>
          <a:noFill/>
          <a:ln w="19050" cap="flat" cmpd="sng">
            <a:solidFill>
              <a:srgbClr val="CC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grpSp>
        <p:nvGrpSpPr>
          <p:cNvPr id="27" name="Group 27"/>
          <p:cNvGrpSpPr>
            <a:grpSpLocks/>
          </p:cNvGrpSpPr>
          <p:nvPr/>
        </p:nvGrpSpPr>
        <p:grpSpPr bwMode="auto">
          <a:xfrm>
            <a:off x="3155950" y="1209675"/>
            <a:ext cx="5530850" cy="1066800"/>
            <a:chOff x="0" y="0"/>
            <a:chExt cx="3484" cy="672"/>
          </a:xfrm>
        </p:grpSpPr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0" y="0"/>
              <a:ext cx="39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sz="3200" b="1" baseline="30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sz="3200" b="1" baseline="30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29" name="Line 29"/>
            <p:cNvSpPr>
              <a:spLocks noChangeShapeType="1"/>
            </p:cNvSpPr>
            <p:nvPr/>
          </p:nvSpPr>
          <p:spPr bwMode="auto">
            <a:xfrm>
              <a:off x="26" y="336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266" y="144"/>
              <a:ext cx="32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+ </a:t>
              </a:r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490" y="0"/>
              <a:ext cx="39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r>
                <a:rPr lang="en-US" altLang="zh-CN" sz="3200" b="1" baseline="30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lang="en-US" altLang="zh-CN" sz="3200" b="1" baseline="30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516" y="336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756" y="139"/>
              <a:ext cx="3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lang="zh-CN" altLang="en-US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>
              <a:off x="970" y="0"/>
              <a:ext cx="378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  <a:r>
                <a:rPr lang="en-US" altLang="zh-CN" sz="3200" b="1" baseline="30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en-US" altLang="zh-CN" sz="3200" b="1" baseline="30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35" name="Line 35"/>
            <p:cNvSpPr>
              <a:spLocks noChangeShapeType="1"/>
            </p:cNvSpPr>
            <p:nvPr/>
          </p:nvSpPr>
          <p:spPr bwMode="auto">
            <a:xfrm>
              <a:off x="996" y="336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>
              <a:off x="1284" y="144"/>
              <a:ext cx="22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1 (</a:t>
              </a: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&gt;0, </a:t>
              </a: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&gt;0, </a:t>
              </a: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&gt;0) </a:t>
              </a:r>
            </a:p>
          </p:txBody>
        </p:sp>
      </p:grpSp>
      <p:sp>
        <p:nvSpPr>
          <p:cNvPr id="37" name="Rectangle 37"/>
          <p:cNvSpPr>
            <a:spLocks noChangeArrowheads="1"/>
          </p:cNvSpPr>
          <p:nvPr/>
        </p:nvSpPr>
        <p:spPr bwMode="auto">
          <a:xfrm>
            <a:off x="323850" y="476250"/>
            <a:ext cx="3943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二次曲面的标准方程</a:t>
            </a:r>
            <a:r>
              <a:rPr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3542101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81075"/>
            <a:ext cx="3484563" cy="518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49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403350" y="333375"/>
            <a:ext cx="12668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>
                <a:solidFill>
                  <a:srgbClr val="555555"/>
                </a:solidFill>
                <a:latin typeface="宋体" panose="02010600030101010101" pitchFamily="2" charset="-122"/>
              </a:rPr>
              <a:t>冷却塔</a:t>
            </a:r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822" y="127977"/>
            <a:ext cx="2704178" cy="63520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7" y="148031"/>
            <a:ext cx="2390775" cy="28479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16632"/>
            <a:ext cx="4495800" cy="6019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2876" y="340469"/>
            <a:ext cx="4572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7238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33400" y="1364169"/>
            <a:ext cx="23471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r>
              <a:rPr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双叶双曲面 </a:t>
            </a: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3160713" y="1136650"/>
            <a:ext cx="5754687" cy="1066800"/>
            <a:chOff x="0" y="0"/>
            <a:chExt cx="3625" cy="672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39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sz="3200" b="1" baseline="30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sz="3200" b="1" baseline="30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5" name="Line 5"/>
            <p:cNvSpPr>
              <a:spLocks noChangeShapeType="1"/>
            </p:cNvSpPr>
            <p:nvPr/>
          </p:nvSpPr>
          <p:spPr bwMode="auto">
            <a:xfrm>
              <a:off x="26" y="336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66" y="144"/>
              <a:ext cx="32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+ </a:t>
              </a: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490" y="0"/>
              <a:ext cx="39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r>
                <a:rPr lang="en-US" altLang="zh-CN" sz="3200" b="1" baseline="30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lang="en-US" altLang="zh-CN" sz="3200" b="1" baseline="30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516" y="336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756" y="139"/>
              <a:ext cx="3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lang="zh-CN" altLang="en-US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970" y="0"/>
              <a:ext cx="378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  <a:r>
                <a:rPr lang="en-US" altLang="zh-CN" sz="3200" b="1" baseline="30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en-US" altLang="zh-CN" sz="3200" b="1" baseline="30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996" y="336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1284" y="139"/>
              <a:ext cx="234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 (</a:t>
              </a: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&gt;0, </a:t>
              </a: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&gt;0, </a:t>
              </a: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&gt;0) </a:t>
              </a:r>
            </a:p>
          </p:txBody>
        </p:sp>
      </p:grpSp>
      <p:grpSp>
        <p:nvGrpSpPr>
          <p:cNvPr id="13" name="Group 13"/>
          <p:cNvGrpSpPr>
            <a:grpSpLocks/>
          </p:cNvGrpSpPr>
          <p:nvPr/>
        </p:nvGrpSpPr>
        <p:grpSpPr bwMode="auto">
          <a:xfrm>
            <a:off x="1981200" y="2136775"/>
            <a:ext cx="2030413" cy="3476625"/>
            <a:chOff x="0" y="0"/>
            <a:chExt cx="1279" cy="2190"/>
          </a:xfrm>
        </p:grpSpPr>
        <p:sp>
          <p:nvSpPr>
            <p:cNvPr id="14" name="未知"/>
            <p:cNvSpPr>
              <a:spLocks/>
            </p:cNvSpPr>
            <p:nvPr/>
          </p:nvSpPr>
          <p:spPr bwMode="auto">
            <a:xfrm>
              <a:off x="192" y="1162"/>
              <a:ext cx="673" cy="463"/>
            </a:xfrm>
            <a:custGeom>
              <a:avLst/>
              <a:gdLst>
                <a:gd name="T0" fmla="*/ 673 w 840"/>
                <a:gd name="T1" fmla="*/ 0 h 578"/>
                <a:gd name="T2" fmla="*/ 0 w 840"/>
                <a:gd name="T3" fmla="*/ 463 h 57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40" h="578">
                  <a:moveTo>
                    <a:pt x="840" y="0"/>
                  </a:moveTo>
                  <a:lnTo>
                    <a:pt x="0" y="578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未知"/>
            <p:cNvSpPr>
              <a:spLocks/>
            </p:cNvSpPr>
            <p:nvPr/>
          </p:nvSpPr>
          <p:spPr bwMode="auto">
            <a:xfrm>
              <a:off x="0" y="1349"/>
              <a:ext cx="1219" cy="1"/>
            </a:xfrm>
            <a:custGeom>
              <a:avLst/>
              <a:gdLst>
                <a:gd name="T0" fmla="*/ 0 w 1522"/>
                <a:gd name="T1" fmla="*/ 1 h 1"/>
                <a:gd name="T2" fmla="*/ 1219 w 1522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22" h="1">
                  <a:moveTo>
                    <a:pt x="0" y="1"/>
                  </a:moveTo>
                  <a:lnTo>
                    <a:pt x="1522" y="0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未知"/>
            <p:cNvSpPr>
              <a:spLocks/>
            </p:cNvSpPr>
            <p:nvPr/>
          </p:nvSpPr>
          <p:spPr bwMode="auto">
            <a:xfrm>
              <a:off x="594" y="94"/>
              <a:ext cx="1" cy="2096"/>
            </a:xfrm>
            <a:custGeom>
              <a:avLst/>
              <a:gdLst>
                <a:gd name="T0" fmla="*/ 0 w 1"/>
                <a:gd name="T1" fmla="*/ 2096 h 2619"/>
                <a:gd name="T2" fmla="*/ 0 w 1"/>
                <a:gd name="T3" fmla="*/ 0 h 26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2619">
                  <a:moveTo>
                    <a:pt x="0" y="2619"/>
                  </a:moveTo>
                  <a:lnTo>
                    <a:pt x="0" y="0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603" y="1320"/>
              <a:ext cx="271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/>
            <a:p>
              <a:pPr algn="just"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O </a:t>
              </a:r>
              <a:endPara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57" y="1520"/>
              <a:ext cx="214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/>
            <a:p>
              <a:pPr algn="just"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x </a:t>
              </a:r>
              <a:endPara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1079" y="1320"/>
              <a:ext cx="200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/>
            <a:p>
              <a:pPr algn="just"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y </a:t>
              </a:r>
              <a:endPara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" name="Text Box 20"/>
            <p:cNvSpPr txBox="1">
              <a:spLocks noChangeArrowheads="1"/>
            </p:cNvSpPr>
            <p:nvPr/>
          </p:nvSpPr>
          <p:spPr bwMode="auto">
            <a:xfrm>
              <a:off x="403" y="0"/>
              <a:ext cx="186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/>
            <a:p>
              <a:pPr algn="just"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z </a:t>
              </a:r>
              <a:endPara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" name="Oval 21"/>
          <p:cNvSpPr>
            <a:spLocks noChangeAspect="1" noChangeArrowheads="1"/>
          </p:cNvSpPr>
          <p:nvPr/>
        </p:nvSpPr>
        <p:spPr bwMode="auto">
          <a:xfrm>
            <a:off x="2016125" y="2605088"/>
            <a:ext cx="1801813" cy="7207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2" name="Group 22"/>
          <p:cNvGrpSpPr>
            <a:grpSpLocks/>
          </p:cNvGrpSpPr>
          <p:nvPr/>
        </p:nvGrpSpPr>
        <p:grpSpPr bwMode="auto">
          <a:xfrm>
            <a:off x="2032000" y="3048000"/>
            <a:ext cx="1770063" cy="2530475"/>
            <a:chOff x="0" y="0"/>
            <a:chExt cx="1115" cy="1594"/>
          </a:xfrm>
        </p:grpSpPr>
        <p:sp>
          <p:nvSpPr>
            <p:cNvPr id="23" name="Text Box 23"/>
            <p:cNvSpPr txBox="1">
              <a:spLocks noChangeArrowheads="1"/>
            </p:cNvSpPr>
            <p:nvPr/>
          </p:nvSpPr>
          <p:spPr bwMode="auto">
            <a:xfrm>
              <a:off x="571" y="400"/>
              <a:ext cx="200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/>
            <a:p>
              <a:pPr algn="just"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c </a:t>
              </a:r>
              <a:endPara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" name="未知"/>
            <p:cNvSpPr>
              <a:spLocks/>
            </p:cNvSpPr>
            <p:nvPr/>
          </p:nvSpPr>
          <p:spPr bwMode="auto">
            <a:xfrm>
              <a:off x="10" y="0"/>
              <a:ext cx="1105" cy="473"/>
            </a:xfrm>
            <a:custGeom>
              <a:avLst/>
              <a:gdLst>
                <a:gd name="T0" fmla="*/ 1105 w 1380"/>
                <a:gd name="T1" fmla="*/ 0 h 590"/>
                <a:gd name="T2" fmla="*/ 835 w 1380"/>
                <a:gd name="T3" fmla="*/ 337 h 590"/>
                <a:gd name="T4" fmla="*/ 547 w 1380"/>
                <a:gd name="T5" fmla="*/ 469 h 590"/>
                <a:gd name="T6" fmla="*/ 235 w 1380"/>
                <a:gd name="T7" fmla="*/ 313 h 590"/>
                <a:gd name="T8" fmla="*/ 0 w 1380"/>
                <a:gd name="T9" fmla="*/ 12 h 5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80" h="590">
                  <a:moveTo>
                    <a:pt x="1380" y="0"/>
                  </a:moveTo>
                  <a:cubicBezTo>
                    <a:pt x="1324" y="70"/>
                    <a:pt x="1159" y="323"/>
                    <a:pt x="1043" y="420"/>
                  </a:cubicBezTo>
                  <a:cubicBezTo>
                    <a:pt x="927" y="517"/>
                    <a:pt x="808" y="590"/>
                    <a:pt x="683" y="585"/>
                  </a:cubicBezTo>
                  <a:cubicBezTo>
                    <a:pt x="558" y="580"/>
                    <a:pt x="407" y="485"/>
                    <a:pt x="293" y="390"/>
                  </a:cubicBezTo>
                  <a:cubicBezTo>
                    <a:pt x="179" y="295"/>
                    <a:pt x="61" y="93"/>
                    <a:pt x="0" y="15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5" name="未知"/>
            <p:cNvSpPr>
              <a:spLocks/>
            </p:cNvSpPr>
            <p:nvPr/>
          </p:nvSpPr>
          <p:spPr bwMode="auto">
            <a:xfrm flipH="1" flipV="1">
              <a:off x="0" y="1122"/>
              <a:ext cx="1105" cy="472"/>
            </a:xfrm>
            <a:custGeom>
              <a:avLst/>
              <a:gdLst>
                <a:gd name="T0" fmla="*/ 1105 w 1380"/>
                <a:gd name="T1" fmla="*/ 0 h 590"/>
                <a:gd name="T2" fmla="*/ 835 w 1380"/>
                <a:gd name="T3" fmla="*/ 336 h 590"/>
                <a:gd name="T4" fmla="*/ 547 w 1380"/>
                <a:gd name="T5" fmla="*/ 468 h 590"/>
                <a:gd name="T6" fmla="*/ 235 w 1380"/>
                <a:gd name="T7" fmla="*/ 312 h 590"/>
                <a:gd name="T8" fmla="*/ 0 w 1380"/>
                <a:gd name="T9" fmla="*/ 12 h 5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80" h="590">
                  <a:moveTo>
                    <a:pt x="1380" y="0"/>
                  </a:moveTo>
                  <a:cubicBezTo>
                    <a:pt x="1324" y="70"/>
                    <a:pt x="1159" y="323"/>
                    <a:pt x="1043" y="420"/>
                  </a:cubicBezTo>
                  <a:cubicBezTo>
                    <a:pt x="927" y="517"/>
                    <a:pt x="808" y="590"/>
                    <a:pt x="683" y="585"/>
                  </a:cubicBezTo>
                  <a:cubicBezTo>
                    <a:pt x="558" y="580"/>
                    <a:pt x="407" y="485"/>
                    <a:pt x="293" y="390"/>
                  </a:cubicBezTo>
                  <a:cubicBezTo>
                    <a:pt x="179" y="295"/>
                    <a:pt x="61" y="93"/>
                    <a:pt x="0" y="15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6" name="Group 26"/>
          <p:cNvGrpSpPr>
            <a:grpSpLocks/>
          </p:cNvGrpSpPr>
          <p:nvPr/>
        </p:nvGrpSpPr>
        <p:grpSpPr bwMode="auto">
          <a:xfrm>
            <a:off x="2413000" y="2665413"/>
            <a:ext cx="1008063" cy="3294062"/>
            <a:chOff x="0" y="0"/>
            <a:chExt cx="635" cy="2075"/>
          </a:xfrm>
        </p:grpSpPr>
        <p:sp>
          <p:nvSpPr>
            <p:cNvPr id="27" name="未知"/>
            <p:cNvSpPr>
              <a:spLocks/>
            </p:cNvSpPr>
            <p:nvPr/>
          </p:nvSpPr>
          <p:spPr bwMode="auto">
            <a:xfrm>
              <a:off x="46" y="0"/>
              <a:ext cx="589" cy="753"/>
            </a:xfrm>
            <a:custGeom>
              <a:avLst/>
              <a:gdLst>
                <a:gd name="T0" fmla="*/ 0 w 735"/>
                <a:gd name="T1" fmla="*/ 391 h 939"/>
                <a:gd name="T2" fmla="*/ 163 w 735"/>
                <a:gd name="T3" fmla="*/ 656 h 939"/>
                <a:gd name="T4" fmla="*/ 361 w 735"/>
                <a:gd name="T5" fmla="*/ 644 h 939"/>
                <a:gd name="T6" fmla="*/ 589 w 735"/>
                <a:gd name="T7" fmla="*/ 0 h 9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35" h="939">
                  <a:moveTo>
                    <a:pt x="0" y="488"/>
                  </a:moveTo>
                  <a:cubicBezTo>
                    <a:pt x="35" y="543"/>
                    <a:pt x="128" y="765"/>
                    <a:pt x="203" y="818"/>
                  </a:cubicBezTo>
                  <a:cubicBezTo>
                    <a:pt x="278" y="871"/>
                    <a:pt x="361" y="939"/>
                    <a:pt x="450" y="803"/>
                  </a:cubicBezTo>
                  <a:cubicBezTo>
                    <a:pt x="539" y="667"/>
                    <a:pt x="676" y="167"/>
                    <a:pt x="735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8" name="未知"/>
            <p:cNvSpPr>
              <a:spLocks/>
            </p:cNvSpPr>
            <p:nvPr/>
          </p:nvSpPr>
          <p:spPr bwMode="auto">
            <a:xfrm flipH="1" flipV="1">
              <a:off x="0" y="1323"/>
              <a:ext cx="588" cy="752"/>
            </a:xfrm>
            <a:custGeom>
              <a:avLst/>
              <a:gdLst>
                <a:gd name="T0" fmla="*/ 0 w 735"/>
                <a:gd name="T1" fmla="*/ 391 h 939"/>
                <a:gd name="T2" fmla="*/ 162 w 735"/>
                <a:gd name="T3" fmla="*/ 655 h 939"/>
                <a:gd name="T4" fmla="*/ 360 w 735"/>
                <a:gd name="T5" fmla="*/ 643 h 939"/>
                <a:gd name="T6" fmla="*/ 588 w 735"/>
                <a:gd name="T7" fmla="*/ 0 h 9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35" h="939">
                  <a:moveTo>
                    <a:pt x="0" y="488"/>
                  </a:moveTo>
                  <a:cubicBezTo>
                    <a:pt x="35" y="543"/>
                    <a:pt x="128" y="765"/>
                    <a:pt x="203" y="818"/>
                  </a:cubicBezTo>
                  <a:cubicBezTo>
                    <a:pt x="278" y="871"/>
                    <a:pt x="361" y="939"/>
                    <a:pt x="450" y="803"/>
                  </a:cubicBezTo>
                  <a:cubicBezTo>
                    <a:pt x="539" y="667"/>
                    <a:pt x="676" y="167"/>
                    <a:pt x="735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9" name="Group 29"/>
          <p:cNvGrpSpPr>
            <a:grpSpLocks/>
          </p:cNvGrpSpPr>
          <p:nvPr/>
        </p:nvGrpSpPr>
        <p:grpSpPr bwMode="auto">
          <a:xfrm>
            <a:off x="2008188" y="5299075"/>
            <a:ext cx="1801812" cy="720725"/>
            <a:chOff x="0" y="0"/>
            <a:chExt cx="1700" cy="680"/>
          </a:xfrm>
        </p:grpSpPr>
        <p:sp>
          <p:nvSpPr>
            <p:cNvPr id="30" name="Arc 30"/>
            <p:cNvSpPr>
              <a:spLocks/>
            </p:cNvSpPr>
            <p:nvPr/>
          </p:nvSpPr>
          <p:spPr bwMode="auto">
            <a:xfrm flipH="1">
              <a:off x="0" y="324"/>
              <a:ext cx="1700" cy="356"/>
            </a:xfrm>
            <a:custGeom>
              <a:avLst/>
              <a:gdLst>
                <a:gd name="T0" fmla="*/ 1699 w 43200"/>
                <a:gd name="T1" fmla="*/ 0 h 22637"/>
                <a:gd name="T2" fmla="*/ 0 w 43200"/>
                <a:gd name="T3" fmla="*/ 14 h 22637"/>
                <a:gd name="T4" fmla="*/ 850 w 43200"/>
                <a:gd name="T5" fmla="*/ 16 h 226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22637" fill="none" extrusionOk="0">
                  <a:moveTo>
                    <a:pt x="43175" y="-1"/>
                  </a:moveTo>
                  <a:cubicBezTo>
                    <a:pt x="43191" y="345"/>
                    <a:pt x="43200" y="691"/>
                    <a:pt x="43200" y="1037"/>
                  </a:cubicBezTo>
                  <a:cubicBezTo>
                    <a:pt x="43200" y="12966"/>
                    <a:pt x="33529" y="22637"/>
                    <a:pt x="21600" y="22637"/>
                  </a:cubicBezTo>
                  <a:cubicBezTo>
                    <a:pt x="9670" y="22637"/>
                    <a:pt x="0" y="12966"/>
                    <a:pt x="0" y="1037"/>
                  </a:cubicBezTo>
                  <a:cubicBezTo>
                    <a:pt x="-1" y="987"/>
                    <a:pt x="0" y="938"/>
                    <a:pt x="0" y="889"/>
                  </a:cubicBezTo>
                </a:path>
                <a:path w="43200" h="22637" stroke="0" extrusionOk="0">
                  <a:moveTo>
                    <a:pt x="43175" y="-1"/>
                  </a:moveTo>
                  <a:cubicBezTo>
                    <a:pt x="43191" y="345"/>
                    <a:pt x="43200" y="691"/>
                    <a:pt x="43200" y="1037"/>
                  </a:cubicBezTo>
                  <a:cubicBezTo>
                    <a:pt x="43200" y="12966"/>
                    <a:pt x="33529" y="22637"/>
                    <a:pt x="21600" y="22637"/>
                  </a:cubicBezTo>
                  <a:cubicBezTo>
                    <a:pt x="9670" y="22637"/>
                    <a:pt x="0" y="12966"/>
                    <a:pt x="0" y="1037"/>
                  </a:cubicBezTo>
                  <a:cubicBezTo>
                    <a:pt x="-1" y="987"/>
                    <a:pt x="0" y="938"/>
                    <a:pt x="0" y="889"/>
                  </a:cubicBezTo>
                  <a:lnTo>
                    <a:pt x="21600" y="1037"/>
                  </a:lnTo>
                  <a:lnTo>
                    <a:pt x="43175" y="-1"/>
                  </a:lnTo>
                  <a:close/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Arc 31"/>
            <p:cNvSpPr>
              <a:spLocks/>
            </p:cNvSpPr>
            <p:nvPr/>
          </p:nvSpPr>
          <p:spPr bwMode="auto">
            <a:xfrm flipH="1">
              <a:off x="0" y="0"/>
              <a:ext cx="1700" cy="343"/>
            </a:xfrm>
            <a:custGeom>
              <a:avLst/>
              <a:gdLst>
                <a:gd name="T0" fmla="*/ 0 w 43197"/>
                <a:gd name="T1" fmla="*/ 335 h 21771"/>
                <a:gd name="T2" fmla="*/ 1700 w 43197"/>
                <a:gd name="T3" fmla="*/ 343 h 21771"/>
                <a:gd name="T4" fmla="*/ 850 w 43197"/>
                <a:gd name="T5" fmla="*/ 340 h 2177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197" h="21771" fill="none" extrusionOk="0">
                  <a:moveTo>
                    <a:pt x="-1" y="21250"/>
                  </a:moveTo>
                  <a:cubicBezTo>
                    <a:pt x="190" y="9459"/>
                    <a:pt x="9803" y="-1"/>
                    <a:pt x="21597" y="0"/>
                  </a:cubicBezTo>
                  <a:cubicBezTo>
                    <a:pt x="33526" y="0"/>
                    <a:pt x="43197" y="9670"/>
                    <a:pt x="43197" y="21600"/>
                  </a:cubicBezTo>
                  <a:cubicBezTo>
                    <a:pt x="43197" y="21657"/>
                    <a:pt x="43196" y="21714"/>
                    <a:pt x="43196" y="21771"/>
                  </a:cubicBezTo>
                </a:path>
                <a:path w="43197" h="21771" stroke="0" extrusionOk="0">
                  <a:moveTo>
                    <a:pt x="-1" y="21250"/>
                  </a:moveTo>
                  <a:cubicBezTo>
                    <a:pt x="190" y="9459"/>
                    <a:pt x="9803" y="-1"/>
                    <a:pt x="21597" y="0"/>
                  </a:cubicBezTo>
                  <a:cubicBezTo>
                    <a:pt x="33526" y="0"/>
                    <a:pt x="43197" y="9670"/>
                    <a:pt x="43197" y="21600"/>
                  </a:cubicBezTo>
                  <a:cubicBezTo>
                    <a:pt x="43197" y="21657"/>
                    <a:pt x="43196" y="21714"/>
                    <a:pt x="43196" y="21771"/>
                  </a:cubicBezTo>
                  <a:lnTo>
                    <a:pt x="21597" y="21600"/>
                  </a:lnTo>
                  <a:lnTo>
                    <a:pt x="-1" y="21250"/>
                  </a:lnTo>
                  <a:close/>
                </a:path>
              </a:pathLst>
            </a:custGeom>
            <a:noFill/>
            <a:ln w="19050" cmpd="sng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2" name="Group 32"/>
          <p:cNvGrpSpPr>
            <a:grpSpLocks/>
          </p:cNvGrpSpPr>
          <p:nvPr/>
        </p:nvGrpSpPr>
        <p:grpSpPr bwMode="auto">
          <a:xfrm>
            <a:off x="2924175" y="3344863"/>
            <a:ext cx="420688" cy="1990725"/>
            <a:chOff x="0" y="0"/>
            <a:chExt cx="265" cy="1254"/>
          </a:xfrm>
        </p:grpSpPr>
        <p:sp>
          <p:nvSpPr>
            <p:cNvPr id="33" name="未知"/>
            <p:cNvSpPr>
              <a:spLocks/>
            </p:cNvSpPr>
            <p:nvPr/>
          </p:nvSpPr>
          <p:spPr bwMode="auto">
            <a:xfrm>
              <a:off x="19" y="0"/>
              <a:ext cx="158" cy="276"/>
            </a:xfrm>
            <a:custGeom>
              <a:avLst/>
              <a:gdLst>
                <a:gd name="T0" fmla="*/ 158 w 198"/>
                <a:gd name="T1" fmla="*/ 0 h 345"/>
                <a:gd name="T2" fmla="*/ 65 w 198"/>
                <a:gd name="T3" fmla="*/ 218 h 345"/>
                <a:gd name="T4" fmla="*/ 0 w 198"/>
                <a:gd name="T5" fmla="*/ 276 h 3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8" h="345">
                  <a:moveTo>
                    <a:pt x="198" y="0"/>
                  </a:moveTo>
                  <a:cubicBezTo>
                    <a:pt x="179" y="45"/>
                    <a:pt x="115" y="216"/>
                    <a:pt x="82" y="273"/>
                  </a:cubicBezTo>
                  <a:cubicBezTo>
                    <a:pt x="49" y="330"/>
                    <a:pt x="17" y="330"/>
                    <a:pt x="0" y="345"/>
                  </a:cubicBezTo>
                </a:path>
              </a:pathLst>
            </a:custGeom>
            <a:noFill/>
            <a:ln w="19050" cap="flat" cmpd="sng">
              <a:solidFill>
                <a:srgbClr val="CCFF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4" name="未知"/>
            <p:cNvSpPr>
              <a:spLocks/>
            </p:cNvSpPr>
            <p:nvPr/>
          </p:nvSpPr>
          <p:spPr bwMode="auto">
            <a:xfrm>
              <a:off x="0" y="942"/>
              <a:ext cx="265" cy="312"/>
            </a:xfrm>
            <a:custGeom>
              <a:avLst/>
              <a:gdLst>
                <a:gd name="T0" fmla="*/ 0 w 330"/>
                <a:gd name="T1" fmla="*/ 0 h 390"/>
                <a:gd name="T2" fmla="*/ 124 w 330"/>
                <a:gd name="T3" fmla="*/ 66 h 390"/>
                <a:gd name="T4" fmla="*/ 265 w 330"/>
                <a:gd name="T5" fmla="*/ 312 h 39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30" h="390">
                  <a:moveTo>
                    <a:pt x="0" y="0"/>
                  </a:moveTo>
                  <a:cubicBezTo>
                    <a:pt x="26" y="14"/>
                    <a:pt x="99" y="18"/>
                    <a:pt x="154" y="83"/>
                  </a:cubicBezTo>
                  <a:cubicBezTo>
                    <a:pt x="209" y="148"/>
                    <a:pt x="293" y="326"/>
                    <a:pt x="330" y="390"/>
                  </a:cubicBezTo>
                </a:path>
              </a:pathLst>
            </a:custGeom>
            <a:noFill/>
            <a:ln w="19050" cap="flat" cmpd="sng">
              <a:solidFill>
                <a:srgbClr val="CCFF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5" name="Rectangle 35"/>
          <p:cNvSpPr>
            <a:spLocks noChangeArrowheads="1"/>
          </p:cNvSpPr>
          <p:nvPr/>
        </p:nvSpPr>
        <p:spPr bwMode="auto">
          <a:xfrm>
            <a:off x="323850" y="476250"/>
            <a:ext cx="3943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二次曲面的标准方程</a:t>
            </a:r>
            <a:r>
              <a:rPr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53884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635896" y="404664"/>
            <a:ext cx="19875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dirty="0"/>
              <a:t>双叶双曲面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501"/>
            <a:ext cx="9144000" cy="41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8930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FFCC"/>
              </a:buClr>
              <a:defRPr/>
            </a:pPr>
            <a:r>
              <a:rPr kumimoji="0" lang="en-US" altLang="zh-CN" b="0" dirty="0">
                <a:solidFill>
                  <a:srgbClr val="FFFFFF"/>
                </a:solidFill>
                <a:latin typeface="Tahoma"/>
              </a:rPr>
              <a:t> </a:t>
            </a:r>
            <a:r>
              <a:rPr kumimoji="0" lang="zh-CN" altLang="en-US" dirty="0">
                <a:solidFill>
                  <a:srgbClr val="FFFFFF"/>
                </a:solidFill>
                <a:ea typeface="华文新魏" panose="02010800040101010101" pitchFamily="2" charset="-122"/>
              </a:rPr>
              <a:t>例</a:t>
            </a:r>
            <a:r>
              <a:rPr kumimoji="0" lang="en-US" altLang="zh-CN" dirty="0">
                <a:solidFill>
                  <a:srgbClr val="FFFFFF"/>
                </a:solidFill>
              </a:rPr>
              <a:t>5.7</a:t>
            </a:r>
            <a:r>
              <a:rPr kumimoji="0" lang="en-US" altLang="zh-CN" b="0" dirty="0">
                <a:solidFill>
                  <a:srgbClr val="FFFFFF"/>
                </a:solidFill>
              </a:rPr>
              <a:t> </a:t>
            </a:r>
            <a:r>
              <a:rPr kumimoji="0" lang="zh-CN" altLang="en-US" sz="2800" b="0" dirty="0">
                <a:solidFill>
                  <a:srgbClr val="FFFFFF"/>
                </a:solidFill>
              </a:rPr>
              <a:t>设</a:t>
            </a:r>
            <a:r>
              <a:rPr kumimoji="0" lang="en-US" altLang="zh-CN" sz="2800" b="0" dirty="0">
                <a:solidFill>
                  <a:srgbClr val="FFFFFF"/>
                </a:solidFill>
              </a:rPr>
              <a:t>3</a:t>
            </a:r>
            <a:r>
              <a:rPr kumimoji="0" lang="zh-CN" altLang="en-US" sz="2800" b="0" dirty="0">
                <a:solidFill>
                  <a:srgbClr val="FFFFFF"/>
                </a:solidFill>
              </a:rPr>
              <a:t>阶实对称矩阵</a:t>
            </a:r>
            <a:r>
              <a:rPr kumimoji="0" lang="en-US" altLang="zh-CN" sz="2800" i="1" dirty="0">
                <a:solidFill>
                  <a:srgbClr val="FFFFFF"/>
                </a:solidFill>
              </a:rPr>
              <a:t>A</a:t>
            </a:r>
            <a:r>
              <a:rPr kumimoji="0" lang="zh-CN" altLang="en-US" sz="2800" b="0" dirty="0">
                <a:solidFill>
                  <a:srgbClr val="FFFFFF"/>
                </a:solidFill>
              </a:rPr>
              <a:t>的特征值为</a:t>
            </a:r>
            <a:r>
              <a:rPr kumimoji="0" lang="zh-CN" altLang="en-US" sz="2800" b="0" i="1" dirty="0">
                <a:solidFill>
                  <a:srgbClr val="FFFFFF"/>
                </a:solidFill>
                <a:sym typeface="Symbol" panose="05050102010706020507" pitchFamily="18" charset="2"/>
              </a:rPr>
              <a:t></a:t>
            </a:r>
            <a:r>
              <a:rPr kumimoji="0" lang="en-US" altLang="zh-CN" sz="2800" b="0" baseline="-25000" dirty="0">
                <a:solidFill>
                  <a:srgbClr val="FFFFFF"/>
                </a:solidFill>
                <a:sym typeface="Symbol" panose="05050102010706020507" pitchFamily="18" charset="2"/>
              </a:rPr>
              <a:t>1</a:t>
            </a:r>
            <a:r>
              <a:rPr kumimoji="0" lang="en-US" altLang="zh-CN" sz="2800" b="0" dirty="0">
                <a:solidFill>
                  <a:srgbClr val="FFFFFF"/>
                </a:solidFill>
                <a:sym typeface="Symbol" panose="05050102010706020507" pitchFamily="18" charset="2"/>
              </a:rPr>
              <a:t> = 6, </a:t>
            </a:r>
            <a:r>
              <a:rPr kumimoji="0" lang="en-US" altLang="zh-CN" sz="2800" b="0" i="1" dirty="0">
                <a:solidFill>
                  <a:srgbClr val="FFFFFF"/>
                </a:solidFill>
                <a:sym typeface="Symbol" panose="05050102010706020507" pitchFamily="18" charset="2"/>
              </a:rPr>
              <a:t></a:t>
            </a:r>
            <a:r>
              <a:rPr kumimoji="0" lang="en-US" altLang="zh-CN" sz="2800" b="0" baseline="-25000" dirty="0">
                <a:solidFill>
                  <a:srgbClr val="FFFFFF"/>
                </a:solidFill>
                <a:sym typeface="Symbol" panose="05050102010706020507" pitchFamily="18" charset="2"/>
              </a:rPr>
              <a:t>2</a:t>
            </a:r>
            <a:r>
              <a:rPr kumimoji="0" lang="en-US" altLang="zh-CN" sz="2800" b="0" dirty="0">
                <a:solidFill>
                  <a:srgbClr val="FFFFFF"/>
                </a:solidFill>
                <a:sym typeface="Symbol" panose="05050102010706020507" pitchFamily="18" charset="2"/>
              </a:rPr>
              <a:t> = </a:t>
            </a:r>
            <a:r>
              <a:rPr kumimoji="0" lang="en-US" altLang="zh-CN" sz="2800" b="0" i="1" dirty="0">
                <a:solidFill>
                  <a:srgbClr val="FFFFFF"/>
                </a:solidFill>
                <a:sym typeface="Symbol" panose="05050102010706020507" pitchFamily="18" charset="2"/>
              </a:rPr>
              <a:t></a:t>
            </a:r>
            <a:r>
              <a:rPr kumimoji="0" lang="en-US" altLang="zh-CN" sz="2800" b="0" baseline="-25000" dirty="0">
                <a:solidFill>
                  <a:srgbClr val="FFFFFF"/>
                </a:solidFill>
                <a:sym typeface="Symbol" panose="05050102010706020507" pitchFamily="18" charset="2"/>
              </a:rPr>
              <a:t>3</a:t>
            </a:r>
            <a:r>
              <a:rPr kumimoji="0" lang="en-US" altLang="zh-CN" sz="2800" b="0" dirty="0">
                <a:solidFill>
                  <a:srgbClr val="FFFFFF"/>
                </a:solidFill>
                <a:sym typeface="Symbol" panose="05050102010706020507" pitchFamily="18" charset="2"/>
              </a:rPr>
              <a:t> = 3,</a:t>
            </a:r>
            <a:r>
              <a:rPr kumimoji="0" lang="zh-CN" altLang="en-US" sz="2800" b="0" dirty="0">
                <a:solidFill>
                  <a:srgbClr val="FFFFFF"/>
                </a:solidFill>
              </a:rPr>
              <a:t>与特征值</a:t>
            </a:r>
            <a:r>
              <a:rPr kumimoji="0" lang="zh-CN" altLang="en-US" sz="2800" b="0" i="1" dirty="0">
                <a:solidFill>
                  <a:srgbClr val="FFFFFF"/>
                </a:solidFill>
                <a:sym typeface="Symbol" panose="05050102010706020507" pitchFamily="18" charset="2"/>
              </a:rPr>
              <a:t></a:t>
            </a:r>
            <a:r>
              <a:rPr kumimoji="0" lang="en-US" altLang="zh-CN" sz="2800" b="0" baseline="-25000" dirty="0">
                <a:solidFill>
                  <a:srgbClr val="FFFFFF"/>
                </a:solidFill>
                <a:sym typeface="Symbol" panose="05050102010706020507" pitchFamily="18" charset="2"/>
              </a:rPr>
              <a:t>1</a:t>
            </a:r>
            <a:r>
              <a:rPr kumimoji="0" lang="zh-CN" altLang="en-US" sz="2800" b="0" dirty="0">
                <a:solidFill>
                  <a:srgbClr val="FFFFFF"/>
                </a:solidFill>
              </a:rPr>
              <a:t>对应的特征向量为</a:t>
            </a:r>
          </a:p>
          <a:p>
            <a:pPr eaLnBrk="1" hangingPunct="1">
              <a:buClr>
                <a:srgbClr val="FFFFCC"/>
              </a:buClr>
              <a:defRPr/>
            </a:pPr>
            <a:endParaRPr kumimoji="0" lang="zh-CN" altLang="en-US" b="0" dirty="0">
              <a:solidFill>
                <a:srgbClr val="FFFFFF"/>
              </a:solidFill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zh-CN" altLang="en-US" b="0" dirty="0">
              <a:solidFill>
                <a:srgbClr val="FFFFFF"/>
              </a:solidFill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</a:endParaRPr>
          </a:p>
          <a:p>
            <a:pPr eaLnBrk="1" hangingPunct="1">
              <a:lnSpc>
                <a:spcPct val="150000"/>
              </a:lnSpc>
              <a:buClr>
                <a:srgbClr val="FFFFCC"/>
              </a:buClr>
              <a:defRPr/>
            </a:pPr>
            <a:r>
              <a:rPr kumimoji="0" lang="zh-CN" altLang="en-US" sz="2800" b="0" dirty="0">
                <a:solidFill>
                  <a:srgbClr val="FFFFFF"/>
                </a:solidFill>
              </a:rPr>
              <a:t>求与特征值</a:t>
            </a:r>
            <a:r>
              <a:rPr kumimoji="0" lang="zh-CN" altLang="en-US" sz="2800" b="0" i="1" dirty="0">
                <a:solidFill>
                  <a:srgbClr val="FFFFFF"/>
                </a:solidFill>
                <a:sym typeface="Symbol" panose="05050102010706020507" pitchFamily="18" charset="2"/>
              </a:rPr>
              <a:t></a:t>
            </a:r>
            <a:r>
              <a:rPr kumimoji="0" lang="en-US" altLang="zh-CN" sz="2800" b="0" baseline="-25000" dirty="0">
                <a:solidFill>
                  <a:srgbClr val="FFFFFF"/>
                </a:solidFill>
                <a:sym typeface="Symbol" panose="05050102010706020507" pitchFamily="18" charset="2"/>
              </a:rPr>
              <a:t>2</a:t>
            </a:r>
            <a:r>
              <a:rPr kumimoji="0" lang="en-US" altLang="zh-CN" sz="2800" b="0" dirty="0">
                <a:solidFill>
                  <a:srgbClr val="FFFFFF"/>
                </a:solidFill>
                <a:sym typeface="Symbol" panose="05050102010706020507" pitchFamily="18" charset="2"/>
              </a:rPr>
              <a:t> = </a:t>
            </a:r>
            <a:r>
              <a:rPr kumimoji="0" lang="en-US" altLang="zh-CN" sz="2800" b="0" i="1" dirty="0">
                <a:solidFill>
                  <a:srgbClr val="FFFFFF"/>
                </a:solidFill>
                <a:sym typeface="Symbol" panose="05050102010706020507" pitchFamily="18" charset="2"/>
              </a:rPr>
              <a:t></a:t>
            </a:r>
            <a:r>
              <a:rPr kumimoji="0" lang="en-US" altLang="zh-CN" sz="2800" b="0" baseline="-25000" dirty="0">
                <a:solidFill>
                  <a:srgbClr val="FFFFFF"/>
                </a:solidFill>
                <a:sym typeface="Symbol" panose="05050102010706020507" pitchFamily="18" charset="2"/>
              </a:rPr>
              <a:t>3</a:t>
            </a:r>
            <a:r>
              <a:rPr kumimoji="0" lang="en-US" altLang="zh-CN" sz="2800" b="0" dirty="0">
                <a:solidFill>
                  <a:srgbClr val="FFFFFF"/>
                </a:solidFill>
                <a:sym typeface="Symbol" panose="05050102010706020507" pitchFamily="18" charset="2"/>
              </a:rPr>
              <a:t> = 3</a:t>
            </a:r>
            <a:r>
              <a:rPr kumimoji="0" lang="zh-CN" altLang="en-US" sz="2800" b="0" dirty="0">
                <a:solidFill>
                  <a:srgbClr val="FFFFFF"/>
                </a:solidFill>
              </a:rPr>
              <a:t>对应的特征向量</a:t>
            </a:r>
            <a:r>
              <a:rPr kumimoji="0" lang="en-US" altLang="zh-CN" sz="2800" b="0" dirty="0">
                <a:solidFill>
                  <a:srgbClr val="FFFFFF"/>
                </a:solidFill>
              </a:rPr>
              <a:t>.</a:t>
            </a:r>
          </a:p>
          <a:p>
            <a:pPr eaLnBrk="1" hangingPunct="1">
              <a:lnSpc>
                <a:spcPct val="150000"/>
              </a:lnSpc>
              <a:buClr>
                <a:srgbClr val="FFFFCC"/>
              </a:buClr>
              <a:defRPr/>
            </a:pPr>
            <a:r>
              <a:rPr kumimoji="0" lang="en-US" altLang="zh-CN" sz="2800" b="0" dirty="0">
                <a:solidFill>
                  <a:srgbClr val="FFFFFF"/>
                </a:solidFill>
              </a:rPr>
              <a:t>Solution </a:t>
            </a:r>
            <a:r>
              <a:rPr kumimoji="0" lang="zh-CN" altLang="en-US" sz="2800" b="0" dirty="0">
                <a:solidFill>
                  <a:srgbClr val="FFFFFF"/>
                </a:solidFill>
              </a:rPr>
              <a:t>设与特征值</a:t>
            </a:r>
            <a:r>
              <a:rPr kumimoji="0" lang="zh-CN" altLang="en-US" sz="2800" b="0" i="1" dirty="0">
                <a:solidFill>
                  <a:srgbClr val="FFFFFF"/>
                </a:solidFill>
                <a:sym typeface="Symbol" panose="05050102010706020507" pitchFamily="18" charset="2"/>
              </a:rPr>
              <a:t></a:t>
            </a:r>
            <a:r>
              <a:rPr kumimoji="0" lang="en-US" altLang="zh-CN" sz="2800" b="0" baseline="-25000" dirty="0">
                <a:solidFill>
                  <a:srgbClr val="FFFFFF"/>
                </a:solidFill>
                <a:sym typeface="Symbol" panose="05050102010706020507" pitchFamily="18" charset="2"/>
              </a:rPr>
              <a:t>2</a:t>
            </a:r>
            <a:r>
              <a:rPr kumimoji="0" lang="en-US" altLang="zh-CN" sz="2800" b="0" dirty="0">
                <a:solidFill>
                  <a:srgbClr val="FFFFFF"/>
                </a:solidFill>
                <a:sym typeface="Symbol" panose="05050102010706020507" pitchFamily="18" charset="2"/>
              </a:rPr>
              <a:t> = </a:t>
            </a:r>
            <a:r>
              <a:rPr kumimoji="0" lang="en-US" altLang="zh-CN" sz="2800" b="0" i="1" dirty="0">
                <a:solidFill>
                  <a:srgbClr val="FFFFFF"/>
                </a:solidFill>
                <a:sym typeface="Symbol" panose="05050102010706020507" pitchFamily="18" charset="2"/>
              </a:rPr>
              <a:t></a:t>
            </a:r>
            <a:r>
              <a:rPr kumimoji="0" lang="en-US" altLang="zh-CN" sz="2800" b="0" baseline="-25000" dirty="0">
                <a:solidFill>
                  <a:srgbClr val="FFFFFF"/>
                </a:solidFill>
                <a:sym typeface="Symbol" panose="05050102010706020507" pitchFamily="18" charset="2"/>
              </a:rPr>
              <a:t>3</a:t>
            </a:r>
            <a:r>
              <a:rPr kumimoji="0" lang="en-US" altLang="zh-CN" sz="2800" b="0" dirty="0">
                <a:solidFill>
                  <a:srgbClr val="FFFFFF"/>
                </a:solidFill>
                <a:sym typeface="Symbol" panose="05050102010706020507" pitchFamily="18" charset="2"/>
              </a:rPr>
              <a:t> = 3</a:t>
            </a:r>
            <a:r>
              <a:rPr kumimoji="0" lang="zh-CN" altLang="en-US" sz="2800" b="0" dirty="0">
                <a:solidFill>
                  <a:srgbClr val="FFFFFF"/>
                </a:solidFill>
              </a:rPr>
              <a:t>对应的</a:t>
            </a:r>
            <a:r>
              <a:rPr kumimoji="0" lang="zh-CN" altLang="en-US" sz="2800" b="0" dirty="0">
                <a:solidFill>
                  <a:srgbClr val="FFFFFF"/>
                </a:solidFill>
                <a:latin typeface="Tahoma"/>
              </a:rPr>
              <a:t>线性无关的</a:t>
            </a:r>
            <a:r>
              <a:rPr kumimoji="0" lang="zh-CN" altLang="en-US" sz="2800" b="0" dirty="0">
                <a:solidFill>
                  <a:srgbClr val="FFFFFF"/>
                </a:solidFill>
              </a:rPr>
              <a:t>特征向量</a:t>
            </a:r>
            <a:r>
              <a:rPr kumimoji="0" lang="zh-CN" altLang="en-US" sz="2800" b="0" dirty="0">
                <a:solidFill>
                  <a:srgbClr val="FFFFFF"/>
                </a:solidFill>
                <a:latin typeface="Tahoma"/>
              </a:rPr>
              <a:t>为</a:t>
            </a:r>
            <a:r>
              <a:rPr kumimoji="0" lang="en-US" altLang="zh-CN" sz="2800" i="1" dirty="0">
                <a:solidFill>
                  <a:srgbClr val="FFFFFF"/>
                </a:solidFill>
                <a:sym typeface="Symbol" panose="05050102010706020507" pitchFamily="18" charset="2"/>
              </a:rPr>
              <a:t>p</a:t>
            </a:r>
            <a:r>
              <a:rPr kumimoji="0" lang="en-US" altLang="zh-CN" sz="2800" b="0" baseline="-25000" dirty="0">
                <a:solidFill>
                  <a:srgbClr val="FFFFFF"/>
                </a:solidFill>
                <a:sym typeface="Symbol" panose="05050102010706020507" pitchFamily="18" charset="2"/>
              </a:rPr>
              <a:t>2</a:t>
            </a:r>
            <a:r>
              <a:rPr kumimoji="0" lang="zh-CN" altLang="en-US" sz="2800" b="0" dirty="0">
                <a:solidFill>
                  <a:srgbClr val="FFFFFF"/>
                </a:solidFill>
              </a:rPr>
              <a:t>和</a:t>
            </a:r>
            <a:r>
              <a:rPr kumimoji="0" lang="en-US" altLang="zh-CN" sz="2800" i="1" dirty="0">
                <a:solidFill>
                  <a:srgbClr val="FFFFFF"/>
                </a:solidFill>
                <a:sym typeface="Symbol" panose="05050102010706020507" pitchFamily="18" charset="2"/>
              </a:rPr>
              <a:t>p</a:t>
            </a:r>
            <a:r>
              <a:rPr kumimoji="0" lang="en-US" altLang="zh-CN" sz="2800" b="0" baseline="-25000" dirty="0">
                <a:solidFill>
                  <a:srgbClr val="FFFFFF"/>
                </a:solidFill>
                <a:sym typeface="Symbol" panose="05050102010706020507" pitchFamily="18" charset="2"/>
              </a:rPr>
              <a:t>3</a:t>
            </a:r>
            <a:r>
              <a:rPr kumimoji="0" lang="en-US" altLang="zh-CN" sz="2800" b="0" dirty="0">
                <a:solidFill>
                  <a:srgbClr val="FFFFFF"/>
                </a:solidFill>
              </a:rPr>
              <a:t>,</a:t>
            </a:r>
            <a:r>
              <a:rPr kumimoji="0" lang="zh-CN" altLang="en-US" sz="2800" b="0" dirty="0">
                <a:solidFill>
                  <a:srgbClr val="FFFFFF"/>
                </a:solidFill>
                <a:latin typeface="Tahoma"/>
              </a:rPr>
              <a:t>则</a:t>
            </a:r>
            <a:r>
              <a:rPr kumimoji="0" lang="en-US" altLang="zh-CN" sz="2800" b="0" dirty="0">
                <a:solidFill>
                  <a:srgbClr val="FF0000"/>
                </a:solidFill>
              </a:rPr>
              <a:t>(</a:t>
            </a:r>
            <a:r>
              <a:rPr kumimoji="0" lang="en-US" altLang="zh-CN" sz="2800" i="1" dirty="0">
                <a:solidFill>
                  <a:srgbClr val="FF0000"/>
                </a:solidFill>
                <a:sym typeface="Symbol" panose="05050102010706020507" pitchFamily="18" charset="2"/>
              </a:rPr>
              <a:t>p</a:t>
            </a:r>
            <a:r>
              <a:rPr kumimoji="0" lang="en-US" altLang="zh-CN" sz="2800" b="0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1</a:t>
            </a:r>
            <a:r>
              <a:rPr kumimoji="0" lang="en-US" altLang="zh-CN" sz="2800" b="0" dirty="0">
                <a:solidFill>
                  <a:srgbClr val="FF0000"/>
                </a:solidFill>
              </a:rPr>
              <a:t>, </a:t>
            </a:r>
            <a:r>
              <a:rPr kumimoji="0" lang="en-US" altLang="zh-CN" sz="2800" i="1" dirty="0">
                <a:solidFill>
                  <a:srgbClr val="FF0000"/>
                </a:solidFill>
                <a:sym typeface="Symbol" panose="05050102010706020507" pitchFamily="18" charset="2"/>
              </a:rPr>
              <a:t>p</a:t>
            </a:r>
            <a:r>
              <a:rPr kumimoji="0" lang="en-US" altLang="zh-CN" sz="2800" b="0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2</a:t>
            </a:r>
            <a:r>
              <a:rPr kumimoji="0" lang="en-US" altLang="zh-CN" sz="2800" b="0" dirty="0">
                <a:solidFill>
                  <a:srgbClr val="FF0000"/>
                </a:solidFill>
              </a:rPr>
              <a:t>) = 0, (</a:t>
            </a:r>
            <a:r>
              <a:rPr kumimoji="0" lang="en-US" altLang="zh-CN" sz="2800" i="1" dirty="0">
                <a:solidFill>
                  <a:srgbClr val="FF0000"/>
                </a:solidFill>
                <a:sym typeface="Symbol" panose="05050102010706020507" pitchFamily="18" charset="2"/>
              </a:rPr>
              <a:t>p</a:t>
            </a:r>
            <a:r>
              <a:rPr kumimoji="0" lang="en-US" altLang="zh-CN" sz="2800" b="0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1</a:t>
            </a:r>
            <a:r>
              <a:rPr kumimoji="0" lang="en-US" altLang="zh-CN" sz="2800" b="0" dirty="0">
                <a:solidFill>
                  <a:srgbClr val="FF0000"/>
                </a:solidFill>
              </a:rPr>
              <a:t>, </a:t>
            </a:r>
            <a:r>
              <a:rPr kumimoji="0" lang="en-US" altLang="zh-CN" sz="2800" i="1" dirty="0">
                <a:solidFill>
                  <a:srgbClr val="FF0000"/>
                </a:solidFill>
                <a:sym typeface="Symbol" panose="05050102010706020507" pitchFamily="18" charset="2"/>
              </a:rPr>
              <a:t>p</a:t>
            </a:r>
            <a:r>
              <a:rPr kumimoji="0" lang="en-US" altLang="zh-CN" sz="2800" b="0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3</a:t>
            </a:r>
            <a:r>
              <a:rPr kumimoji="0" lang="en-US" altLang="zh-CN" sz="2800" b="0" dirty="0">
                <a:solidFill>
                  <a:srgbClr val="FF0000"/>
                </a:solidFill>
              </a:rPr>
              <a:t>) = 0</a:t>
            </a:r>
            <a:r>
              <a:rPr kumimoji="0" lang="en-US" altLang="zh-CN" sz="2800" b="0" dirty="0">
                <a:solidFill>
                  <a:srgbClr val="FFFFFF"/>
                </a:solidFill>
              </a:rPr>
              <a:t>,</a:t>
            </a:r>
            <a:r>
              <a:rPr kumimoji="0" lang="zh-CN" altLang="en-US" sz="2800" b="0" dirty="0">
                <a:solidFill>
                  <a:srgbClr val="FFFFFF"/>
                </a:solidFill>
                <a:latin typeface="Tahoma"/>
              </a:rPr>
              <a:t>于是</a:t>
            </a:r>
            <a:r>
              <a:rPr kumimoji="0" lang="en-US" altLang="zh-CN" sz="2800" i="1" dirty="0">
                <a:solidFill>
                  <a:srgbClr val="FFFFFF"/>
                </a:solidFill>
                <a:sym typeface="Symbol" panose="05050102010706020507" pitchFamily="18" charset="2"/>
              </a:rPr>
              <a:t>p</a:t>
            </a:r>
            <a:r>
              <a:rPr kumimoji="0" lang="en-US" altLang="zh-CN" sz="2800" b="0" baseline="-25000" dirty="0">
                <a:solidFill>
                  <a:srgbClr val="FFFFFF"/>
                </a:solidFill>
                <a:sym typeface="Symbol" panose="05050102010706020507" pitchFamily="18" charset="2"/>
              </a:rPr>
              <a:t>2</a:t>
            </a:r>
            <a:r>
              <a:rPr kumimoji="0" lang="zh-CN" altLang="en-US" sz="2800" b="0" dirty="0">
                <a:solidFill>
                  <a:srgbClr val="FFFFFF"/>
                </a:solidFill>
              </a:rPr>
              <a:t>和</a:t>
            </a:r>
            <a:r>
              <a:rPr kumimoji="0" lang="en-US" altLang="zh-CN" sz="2800" i="1" dirty="0">
                <a:solidFill>
                  <a:srgbClr val="FFFFFF"/>
                </a:solidFill>
                <a:sym typeface="Symbol" panose="05050102010706020507" pitchFamily="18" charset="2"/>
              </a:rPr>
              <a:t>p</a:t>
            </a:r>
            <a:r>
              <a:rPr kumimoji="0" lang="en-US" altLang="zh-CN" sz="2800" b="0" baseline="-25000" dirty="0">
                <a:solidFill>
                  <a:srgbClr val="FFFFFF"/>
                </a:solidFill>
                <a:sym typeface="Symbol" panose="05050102010706020507" pitchFamily="18" charset="2"/>
              </a:rPr>
              <a:t>3</a:t>
            </a:r>
            <a:r>
              <a:rPr kumimoji="0" lang="zh-CN" altLang="en-US" sz="2800" b="0" dirty="0">
                <a:solidFill>
                  <a:srgbClr val="FFFFFF"/>
                </a:solidFill>
                <a:latin typeface="Tahoma"/>
              </a:rPr>
              <a:t>是</a:t>
            </a:r>
            <a:r>
              <a:rPr kumimoji="0" lang="en-US" altLang="zh-CN" sz="2800" b="0" i="1" dirty="0">
                <a:solidFill>
                  <a:srgbClr val="FFFFFF"/>
                </a:solidFill>
              </a:rPr>
              <a:t>x</a:t>
            </a:r>
            <a:r>
              <a:rPr kumimoji="0" lang="en-US" altLang="zh-CN" sz="2800" b="0" baseline="-25000" dirty="0">
                <a:solidFill>
                  <a:srgbClr val="FFFFFF"/>
                </a:solidFill>
              </a:rPr>
              <a:t>1</a:t>
            </a:r>
            <a:r>
              <a:rPr kumimoji="0" lang="en-US" altLang="zh-CN" sz="2800" b="0" dirty="0">
                <a:solidFill>
                  <a:srgbClr val="FFFFFF"/>
                </a:solidFill>
              </a:rPr>
              <a:t> + </a:t>
            </a:r>
            <a:r>
              <a:rPr kumimoji="0" lang="en-US" altLang="zh-CN" sz="2800" b="0" i="1" dirty="0">
                <a:solidFill>
                  <a:srgbClr val="FFFFFF"/>
                </a:solidFill>
              </a:rPr>
              <a:t>x</a:t>
            </a:r>
            <a:r>
              <a:rPr kumimoji="0" lang="en-US" altLang="zh-CN" sz="2800" b="0" baseline="-25000" dirty="0">
                <a:solidFill>
                  <a:srgbClr val="FFFFFF"/>
                </a:solidFill>
              </a:rPr>
              <a:t>2</a:t>
            </a:r>
            <a:r>
              <a:rPr kumimoji="0" lang="en-US" altLang="zh-CN" sz="2800" b="0" dirty="0">
                <a:solidFill>
                  <a:srgbClr val="FFFFFF"/>
                </a:solidFill>
              </a:rPr>
              <a:t> + </a:t>
            </a:r>
            <a:r>
              <a:rPr kumimoji="0" lang="en-US" altLang="zh-CN" sz="2800" b="0" i="1" dirty="0">
                <a:solidFill>
                  <a:srgbClr val="FFFFFF"/>
                </a:solidFill>
              </a:rPr>
              <a:t>x</a:t>
            </a:r>
            <a:r>
              <a:rPr kumimoji="0" lang="en-US" altLang="zh-CN" sz="2800" b="0" baseline="-25000" dirty="0">
                <a:solidFill>
                  <a:srgbClr val="FFFFFF"/>
                </a:solidFill>
              </a:rPr>
              <a:t>3</a:t>
            </a:r>
            <a:r>
              <a:rPr kumimoji="0" lang="zh-CN" altLang="en-US" sz="2800" b="0" dirty="0">
                <a:solidFill>
                  <a:srgbClr val="FFFFFF"/>
                </a:solidFill>
              </a:rPr>
              <a:t>的基础解系</a:t>
            </a:r>
          </a:p>
        </p:txBody>
      </p:sp>
      <p:graphicFrame>
        <p:nvGraphicFramePr>
          <p:cNvPr id="89091" name="Object 5"/>
          <p:cNvGraphicFramePr>
            <a:graphicFrameLocks noChangeAspect="1"/>
          </p:cNvGraphicFramePr>
          <p:nvPr/>
        </p:nvGraphicFramePr>
        <p:xfrm>
          <a:off x="3779838" y="1700213"/>
          <a:ext cx="1751012" cy="211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628770" imgH="819122" progId="Equation.3">
                  <p:embed/>
                </p:oleObj>
              </mc:Choice>
              <mc:Fallback>
                <p:oleObj name="公式" r:id="rId2" imgW="628770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1700213"/>
                        <a:ext cx="1751012" cy="211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68025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23850" y="476250"/>
            <a:ext cx="3943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二次曲面的标准方程</a:t>
            </a:r>
            <a:r>
              <a:rPr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755650" y="1638807"/>
            <a:ext cx="152317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r>
              <a:rPr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椭球面 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2595563" y="1412875"/>
            <a:ext cx="5530850" cy="1066800"/>
            <a:chOff x="0" y="0"/>
            <a:chExt cx="3484" cy="672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39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sz="3200" b="1" baseline="30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sz="3200" b="1" baseline="30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26" y="336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266" y="144"/>
              <a:ext cx="32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+ </a:t>
              </a: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490" y="0"/>
              <a:ext cx="39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r>
                <a:rPr lang="en-US" altLang="zh-CN" sz="3200" b="1" baseline="30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lang="en-US" altLang="zh-CN" sz="3200" b="1" baseline="30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516" y="336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756" y="144"/>
              <a:ext cx="32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+ </a:t>
              </a: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970" y="0"/>
              <a:ext cx="378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  <a:r>
                <a:rPr lang="en-US" altLang="zh-CN" sz="3200" b="1" baseline="30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en-US" altLang="zh-CN" sz="3200" b="1" baseline="30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996" y="336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1284" y="144"/>
              <a:ext cx="22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1 (</a:t>
              </a: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&gt;0, </a:t>
              </a: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&gt;0, </a:t>
              </a: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&gt;0) </a:t>
              </a:r>
            </a:p>
          </p:txBody>
        </p:sp>
      </p:grp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2057400" y="3657600"/>
            <a:ext cx="2667000" cy="160020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5" name="Group 15"/>
          <p:cNvGrpSpPr>
            <a:grpSpLocks/>
          </p:cNvGrpSpPr>
          <p:nvPr/>
        </p:nvGrpSpPr>
        <p:grpSpPr bwMode="auto">
          <a:xfrm>
            <a:off x="2057400" y="4016375"/>
            <a:ext cx="2667000" cy="958850"/>
            <a:chOff x="0" y="0"/>
            <a:chExt cx="1680" cy="604"/>
          </a:xfrm>
        </p:grpSpPr>
        <p:sp>
          <p:nvSpPr>
            <p:cNvPr id="16" name="Arc 16"/>
            <p:cNvSpPr>
              <a:spLocks/>
            </p:cNvSpPr>
            <p:nvPr/>
          </p:nvSpPr>
          <p:spPr bwMode="auto">
            <a:xfrm flipH="1">
              <a:off x="0" y="302"/>
              <a:ext cx="1680" cy="302"/>
            </a:xfrm>
            <a:custGeom>
              <a:avLst/>
              <a:gdLst>
                <a:gd name="T0" fmla="*/ 1674 w 43200"/>
                <a:gd name="T1" fmla="*/ 0 h 24097"/>
                <a:gd name="T2" fmla="*/ 5 w 43200"/>
                <a:gd name="T3" fmla="*/ 1 h 24097"/>
                <a:gd name="T4" fmla="*/ 840 w 43200"/>
                <a:gd name="T5" fmla="*/ 31 h 2409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24097" fill="none" extrusionOk="0">
                  <a:moveTo>
                    <a:pt x="43055" y="-1"/>
                  </a:moveTo>
                  <a:cubicBezTo>
                    <a:pt x="43151" y="828"/>
                    <a:pt x="43200" y="1662"/>
                    <a:pt x="43200" y="2497"/>
                  </a:cubicBezTo>
                  <a:cubicBezTo>
                    <a:pt x="43200" y="14426"/>
                    <a:pt x="33529" y="24097"/>
                    <a:pt x="21600" y="24097"/>
                  </a:cubicBezTo>
                  <a:cubicBezTo>
                    <a:pt x="9670" y="24097"/>
                    <a:pt x="0" y="14426"/>
                    <a:pt x="0" y="2497"/>
                  </a:cubicBezTo>
                  <a:cubicBezTo>
                    <a:pt x="-1" y="1696"/>
                    <a:pt x="44" y="896"/>
                    <a:pt x="133" y="101"/>
                  </a:cubicBezTo>
                </a:path>
                <a:path w="43200" h="24097" stroke="0" extrusionOk="0">
                  <a:moveTo>
                    <a:pt x="43055" y="-1"/>
                  </a:moveTo>
                  <a:cubicBezTo>
                    <a:pt x="43151" y="828"/>
                    <a:pt x="43200" y="1662"/>
                    <a:pt x="43200" y="2497"/>
                  </a:cubicBezTo>
                  <a:cubicBezTo>
                    <a:pt x="43200" y="14426"/>
                    <a:pt x="33529" y="24097"/>
                    <a:pt x="21600" y="24097"/>
                  </a:cubicBezTo>
                  <a:cubicBezTo>
                    <a:pt x="9670" y="24097"/>
                    <a:pt x="0" y="14426"/>
                    <a:pt x="0" y="2497"/>
                  </a:cubicBezTo>
                  <a:cubicBezTo>
                    <a:pt x="-1" y="1696"/>
                    <a:pt x="44" y="896"/>
                    <a:pt x="133" y="101"/>
                  </a:cubicBezTo>
                  <a:lnTo>
                    <a:pt x="21600" y="2497"/>
                  </a:lnTo>
                  <a:lnTo>
                    <a:pt x="43055" y="-1"/>
                  </a:lnTo>
                  <a:close/>
                </a:path>
              </a:pathLst>
            </a:custGeom>
            <a:noFill/>
            <a:ln w="1905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Arc 17"/>
            <p:cNvSpPr>
              <a:spLocks/>
            </p:cNvSpPr>
            <p:nvPr/>
          </p:nvSpPr>
          <p:spPr bwMode="auto">
            <a:xfrm flipH="1" flipV="1">
              <a:off x="0" y="0"/>
              <a:ext cx="1680" cy="302"/>
            </a:xfrm>
            <a:custGeom>
              <a:avLst/>
              <a:gdLst>
                <a:gd name="T0" fmla="*/ 1674 w 43200"/>
                <a:gd name="T1" fmla="*/ 0 h 24097"/>
                <a:gd name="T2" fmla="*/ 5 w 43200"/>
                <a:gd name="T3" fmla="*/ 1 h 24097"/>
                <a:gd name="T4" fmla="*/ 840 w 43200"/>
                <a:gd name="T5" fmla="*/ 31 h 2409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24097" fill="none" extrusionOk="0">
                  <a:moveTo>
                    <a:pt x="43055" y="-1"/>
                  </a:moveTo>
                  <a:cubicBezTo>
                    <a:pt x="43151" y="828"/>
                    <a:pt x="43200" y="1662"/>
                    <a:pt x="43200" y="2497"/>
                  </a:cubicBezTo>
                  <a:cubicBezTo>
                    <a:pt x="43200" y="14426"/>
                    <a:pt x="33529" y="24097"/>
                    <a:pt x="21600" y="24097"/>
                  </a:cubicBezTo>
                  <a:cubicBezTo>
                    <a:pt x="9670" y="24097"/>
                    <a:pt x="0" y="14426"/>
                    <a:pt x="0" y="2497"/>
                  </a:cubicBezTo>
                  <a:cubicBezTo>
                    <a:pt x="-1" y="1696"/>
                    <a:pt x="44" y="896"/>
                    <a:pt x="133" y="101"/>
                  </a:cubicBezTo>
                </a:path>
                <a:path w="43200" h="24097" stroke="0" extrusionOk="0">
                  <a:moveTo>
                    <a:pt x="43055" y="-1"/>
                  </a:moveTo>
                  <a:cubicBezTo>
                    <a:pt x="43151" y="828"/>
                    <a:pt x="43200" y="1662"/>
                    <a:pt x="43200" y="2497"/>
                  </a:cubicBezTo>
                  <a:cubicBezTo>
                    <a:pt x="43200" y="14426"/>
                    <a:pt x="33529" y="24097"/>
                    <a:pt x="21600" y="24097"/>
                  </a:cubicBezTo>
                  <a:cubicBezTo>
                    <a:pt x="9670" y="24097"/>
                    <a:pt x="0" y="14426"/>
                    <a:pt x="0" y="2497"/>
                  </a:cubicBezTo>
                  <a:cubicBezTo>
                    <a:pt x="-1" y="1696"/>
                    <a:pt x="44" y="896"/>
                    <a:pt x="133" y="101"/>
                  </a:cubicBezTo>
                  <a:lnTo>
                    <a:pt x="21600" y="2497"/>
                  </a:lnTo>
                  <a:lnTo>
                    <a:pt x="43055" y="-1"/>
                  </a:lnTo>
                  <a:close/>
                </a:path>
              </a:pathLst>
            </a:custGeom>
            <a:noFill/>
            <a:ln w="19050" cmpd="sng">
              <a:solidFill>
                <a:srgbClr val="FF33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4641850" y="4419600"/>
            <a:ext cx="4889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 </a:t>
            </a:r>
          </a:p>
        </p:txBody>
      </p:sp>
      <p:grpSp>
        <p:nvGrpSpPr>
          <p:cNvPr id="19" name="Group 19"/>
          <p:cNvGrpSpPr>
            <a:grpSpLocks/>
          </p:cNvGrpSpPr>
          <p:nvPr/>
        </p:nvGrpSpPr>
        <p:grpSpPr bwMode="auto">
          <a:xfrm>
            <a:off x="2736850" y="3657600"/>
            <a:ext cx="1225550" cy="1600200"/>
            <a:chOff x="0" y="0"/>
            <a:chExt cx="772" cy="1008"/>
          </a:xfrm>
        </p:grpSpPr>
        <p:sp>
          <p:nvSpPr>
            <p:cNvPr id="20" name="Arc 20"/>
            <p:cNvSpPr>
              <a:spLocks/>
            </p:cNvSpPr>
            <p:nvPr/>
          </p:nvSpPr>
          <p:spPr bwMode="auto">
            <a:xfrm flipH="1">
              <a:off x="4" y="0"/>
              <a:ext cx="384" cy="100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43199"/>
                <a:gd name="T2" fmla="*/ 152 w 21600"/>
                <a:gd name="T3" fmla="*/ 43199 h 43199"/>
                <a:gd name="T4" fmla="*/ 0 w 21600"/>
                <a:gd name="T5" fmla="*/ 21600 h 4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43199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70"/>
                    <a:pt x="12021" y="43115"/>
                    <a:pt x="152" y="43199"/>
                  </a:cubicBezTo>
                </a:path>
                <a:path w="21600" h="43199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70"/>
                    <a:pt x="12021" y="43115"/>
                    <a:pt x="152" y="4319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Arc 21"/>
            <p:cNvSpPr>
              <a:spLocks/>
            </p:cNvSpPr>
            <p:nvPr/>
          </p:nvSpPr>
          <p:spPr bwMode="auto">
            <a:xfrm>
              <a:off x="388" y="0"/>
              <a:ext cx="384" cy="1008"/>
            </a:xfrm>
            <a:custGeom>
              <a:avLst/>
              <a:gdLst>
                <a:gd name="T0" fmla="*/ 0 w 21600"/>
                <a:gd name="T1" fmla="*/ 0 h 43199"/>
                <a:gd name="T2" fmla="*/ 3 w 21600"/>
                <a:gd name="T3" fmla="*/ 1008 h 43199"/>
                <a:gd name="T4" fmla="*/ 0 w 21600"/>
                <a:gd name="T5" fmla="*/ 504 h 4319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43199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70"/>
                    <a:pt x="12021" y="43115"/>
                    <a:pt x="152" y="43199"/>
                  </a:cubicBezTo>
                </a:path>
                <a:path w="21600" h="43199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70"/>
                    <a:pt x="12021" y="43115"/>
                    <a:pt x="152" y="43199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mpd="sng">
              <a:solidFill>
                <a:srgbClr val="FF33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0" y="480"/>
              <a:ext cx="30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a </a:t>
              </a:r>
            </a:p>
          </p:txBody>
        </p:sp>
      </p:grpSp>
      <p:sp>
        <p:nvSpPr>
          <p:cNvPr id="23" name="Rectangle 23"/>
          <p:cNvSpPr>
            <a:spLocks noChangeArrowheads="1"/>
          </p:cNvSpPr>
          <p:nvPr/>
        </p:nvSpPr>
        <p:spPr bwMode="auto">
          <a:xfrm>
            <a:off x="3048000" y="3200400"/>
            <a:ext cx="466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 </a:t>
            </a:r>
          </a:p>
        </p:txBody>
      </p:sp>
      <p:grpSp>
        <p:nvGrpSpPr>
          <p:cNvPr id="24" name="Group 24"/>
          <p:cNvGrpSpPr>
            <a:grpSpLocks/>
          </p:cNvGrpSpPr>
          <p:nvPr/>
        </p:nvGrpSpPr>
        <p:grpSpPr bwMode="auto">
          <a:xfrm>
            <a:off x="1752600" y="2895600"/>
            <a:ext cx="3717925" cy="2514600"/>
            <a:chOff x="0" y="0"/>
            <a:chExt cx="2342" cy="1584"/>
          </a:xfrm>
        </p:grpSpPr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0" y="1008"/>
              <a:ext cx="21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 flipV="1">
              <a:off x="1008" y="144"/>
              <a:ext cx="0" cy="13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 flipH="1">
              <a:off x="576" y="672"/>
              <a:ext cx="816" cy="7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240" y="1219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2112" y="787"/>
              <a:ext cx="23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1008" y="0"/>
              <a:ext cx="21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739" y="691"/>
              <a:ext cx="36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O </a:t>
              </a: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2006600"/>
            <a:ext cx="6029325" cy="4276725"/>
          </a:xfrm>
          <a:prstGeom prst="rect">
            <a:avLst/>
          </a:prstGeom>
        </p:spPr>
      </p:pic>
      <p:pic>
        <p:nvPicPr>
          <p:cNvPr id="34" name="图片 33">
            <a:hlinkClick r:id="rId3"/>
            <a:extLst>
              <a:ext uri="{FF2B5EF4-FFF2-40B4-BE49-F238E27FC236}">
                <a16:creationId xmlns:a16="http://schemas.microsoft.com/office/drawing/2014/main" id="{B47F591D-97EB-1B73-DFEC-883FF0D58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578" y="2844800"/>
            <a:ext cx="5117591" cy="332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8796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31813" y="1508632"/>
            <a:ext cx="244971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r>
              <a:rPr lang="en-US" altLang="zh-CN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椭圆抛物面 </a:t>
            </a: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3124200" y="1281113"/>
            <a:ext cx="4051300" cy="1066800"/>
            <a:chOff x="0" y="0"/>
            <a:chExt cx="2552" cy="672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39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sz="3200" b="1" baseline="30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sz="3200" b="1" baseline="30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5" name="Line 5"/>
            <p:cNvSpPr>
              <a:spLocks noChangeShapeType="1"/>
            </p:cNvSpPr>
            <p:nvPr/>
          </p:nvSpPr>
          <p:spPr bwMode="auto">
            <a:xfrm>
              <a:off x="26" y="336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66" y="144"/>
              <a:ext cx="32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+ </a:t>
              </a: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490" y="0"/>
              <a:ext cx="39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r>
                <a:rPr lang="en-US" altLang="zh-CN" sz="3200" b="1" baseline="30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lang="en-US" altLang="zh-CN" sz="3200" b="1" baseline="30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516" y="336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768" y="144"/>
              <a:ext cx="17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(</a:t>
              </a: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&gt;0, </a:t>
              </a: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&gt;0) </a:t>
              </a: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328711" y="2204864"/>
            <a:ext cx="2035175" cy="2862263"/>
            <a:chOff x="0" y="0"/>
            <a:chExt cx="1282" cy="1803"/>
          </a:xfrm>
        </p:grpSpPr>
        <p:sp>
          <p:nvSpPr>
            <p:cNvPr id="11" name="未知"/>
            <p:cNvSpPr>
              <a:spLocks/>
            </p:cNvSpPr>
            <p:nvPr/>
          </p:nvSpPr>
          <p:spPr bwMode="auto">
            <a:xfrm>
              <a:off x="217" y="1265"/>
              <a:ext cx="551" cy="378"/>
            </a:xfrm>
            <a:custGeom>
              <a:avLst/>
              <a:gdLst>
                <a:gd name="T0" fmla="*/ 551 w 688"/>
                <a:gd name="T1" fmla="*/ 0 h 472"/>
                <a:gd name="T2" fmla="*/ 0 w 688"/>
                <a:gd name="T3" fmla="*/ 378 h 47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88" h="472">
                  <a:moveTo>
                    <a:pt x="688" y="0"/>
                  </a:moveTo>
                  <a:lnTo>
                    <a:pt x="0" y="472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2" name="未知"/>
            <p:cNvSpPr>
              <a:spLocks/>
            </p:cNvSpPr>
            <p:nvPr/>
          </p:nvSpPr>
          <p:spPr bwMode="auto">
            <a:xfrm>
              <a:off x="0" y="1366"/>
              <a:ext cx="1244" cy="0"/>
            </a:xfrm>
            <a:custGeom>
              <a:avLst/>
              <a:gdLst>
                <a:gd name="T0" fmla="*/ 0 w 1554"/>
                <a:gd name="T1" fmla="*/ 1 h 1"/>
                <a:gd name="T2" fmla="*/ 1244 w 1554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54" h="1">
                  <a:moveTo>
                    <a:pt x="0" y="1"/>
                  </a:moveTo>
                  <a:lnTo>
                    <a:pt x="1554" y="0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未知"/>
            <p:cNvSpPr>
              <a:spLocks/>
            </p:cNvSpPr>
            <p:nvPr/>
          </p:nvSpPr>
          <p:spPr bwMode="auto">
            <a:xfrm>
              <a:off x="619" y="94"/>
              <a:ext cx="0" cy="1485"/>
            </a:xfrm>
            <a:custGeom>
              <a:avLst/>
              <a:gdLst>
                <a:gd name="T0" fmla="*/ 0 w 1"/>
                <a:gd name="T1" fmla="*/ 1485 h 1856"/>
                <a:gd name="T2" fmla="*/ 1 w 1"/>
                <a:gd name="T3" fmla="*/ 0 h 18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1856">
                  <a:moveTo>
                    <a:pt x="0" y="1856"/>
                  </a:moveTo>
                  <a:lnTo>
                    <a:pt x="1" y="0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644" y="1362"/>
              <a:ext cx="240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/>
            <a:p>
              <a:pPr algn="just" eaLnBrk="1" hangingPunct="1">
                <a:defRPr/>
              </a:pPr>
              <a:r>
                <a:rPr lang="en-US" altLang="zh-CN" sz="28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O </a:t>
              </a:r>
              <a:endPara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83" y="1520"/>
              <a:ext cx="190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/>
            <a:p>
              <a:pPr algn="just" eaLnBrk="1" hangingPunct="1">
                <a:defRPr/>
              </a:pPr>
              <a:r>
                <a:rPr lang="en-US" altLang="zh-CN" sz="28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x </a:t>
              </a:r>
              <a:endPara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1105" y="1320"/>
              <a:ext cx="177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/>
            <a:p>
              <a:pPr algn="just" eaLnBrk="1" hangingPunct="1">
                <a:defRPr/>
              </a:pPr>
              <a:r>
                <a:rPr lang="en-US" altLang="zh-CN" sz="28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y </a:t>
              </a:r>
              <a:endPara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429" y="0"/>
              <a:ext cx="165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>
              <a:spAutoFit/>
            </a:bodyPr>
            <a:lstStyle/>
            <a:p>
              <a:pPr algn="just" eaLnBrk="1" hangingPunct="1">
                <a:defRPr/>
              </a:pPr>
              <a:r>
                <a:rPr lang="en-US" altLang="zh-CN" sz="28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z </a:t>
              </a:r>
              <a:endPara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8" name="未知"/>
          <p:cNvSpPr>
            <a:spLocks/>
          </p:cNvSpPr>
          <p:nvPr/>
        </p:nvSpPr>
        <p:spPr bwMode="auto">
          <a:xfrm>
            <a:off x="423961" y="3077989"/>
            <a:ext cx="1773238" cy="1311275"/>
          </a:xfrm>
          <a:custGeom>
            <a:avLst/>
            <a:gdLst>
              <a:gd name="T0" fmla="*/ 0 w 1395"/>
              <a:gd name="T1" fmla="*/ 48283 h 1032"/>
              <a:gd name="T2" fmla="*/ 190671 w 1395"/>
              <a:gd name="T3" fmla="*/ 467586 h 1032"/>
              <a:gd name="T4" fmla="*/ 533878 w 1395"/>
              <a:gd name="T5" fmla="*/ 1067317 h 1032"/>
              <a:gd name="T6" fmla="*/ 887255 w 1395"/>
              <a:gd name="T7" fmla="*/ 1306193 h 1032"/>
              <a:gd name="T8" fmla="*/ 1220293 w 1395"/>
              <a:gd name="T9" fmla="*/ 1096541 h 1032"/>
              <a:gd name="T10" fmla="*/ 1573669 w 1395"/>
              <a:gd name="T11" fmla="*/ 486646 h 1032"/>
              <a:gd name="T12" fmla="*/ 1773238 w 1395"/>
              <a:gd name="T13" fmla="*/ 0 h 10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395" h="1032">
                <a:moveTo>
                  <a:pt x="0" y="38"/>
                </a:moveTo>
                <a:cubicBezTo>
                  <a:pt x="24" y="93"/>
                  <a:pt x="80" y="234"/>
                  <a:pt x="150" y="368"/>
                </a:cubicBezTo>
                <a:cubicBezTo>
                  <a:pt x="220" y="502"/>
                  <a:pt x="329" y="730"/>
                  <a:pt x="420" y="840"/>
                </a:cubicBezTo>
                <a:cubicBezTo>
                  <a:pt x="511" y="950"/>
                  <a:pt x="608" y="1024"/>
                  <a:pt x="698" y="1028"/>
                </a:cubicBezTo>
                <a:cubicBezTo>
                  <a:pt x="788" y="1032"/>
                  <a:pt x="870" y="970"/>
                  <a:pt x="960" y="863"/>
                </a:cubicBezTo>
                <a:cubicBezTo>
                  <a:pt x="1050" y="756"/>
                  <a:pt x="1166" y="527"/>
                  <a:pt x="1238" y="383"/>
                </a:cubicBezTo>
                <a:cubicBezTo>
                  <a:pt x="1310" y="239"/>
                  <a:pt x="1362" y="80"/>
                  <a:pt x="1395" y="0"/>
                </a:cubicBezTo>
              </a:path>
            </a:pathLst>
          </a:custGeom>
          <a:noFill/>
          <a:ln w="1905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grpSp>
        <p:nvGrpSpPr>
          <p:cNvPr id="19" name="Group 19"/>
          <p:cNvGrpSpPr>
            <a:grpSpLocks/>
          </p:cNvGrpSpPr>
          <p:nvPr/>
        </p:nvGrpSpPr>
        <p:grpSpPr bwMode="auto">
          <a:xfrm>
            <a:off x="852586" y="2725564"/>
            <a:ext cx="904875" cy="1662113"/>
            <a:chOff x="0" y="0"/>
            <a:chExt cx="570" cy="1047"/>
          </a:xfrm>
        </p:grpSpPr>
        <p:sp>
          <p:nvSpPr>
            <p:cNvPr id="20" name="未知"/>
            <p:cNvSpPr>
              <a:spLocks/>
            </p:cNvSpPr>
            <p:nvPr/>
          </p:nvSpPr>
          <p:spPr bwMode="auto">
            <a:xfrm>
              <a:off x="0" y="390"/>
              <a:ext cx="289" cy="657"/>
            </a:xfrm>
            <a:custGeom>
              <a:avLst/>
              <a:gdLst>
                <a:gd name="T0" fmla="*/ 0 w 360"/>
                <a:gd name="T1" fmla="*/ 0 h 821"/>
                <a:gd name="T2" fmla="*/ 84 w 360"/>
                <a:gd name="T3" fmla="*/ 312 h 821"/>
                <a:gd name="T4" fmla="*/ 198 w 360"/>
                <a:gd name="T5" fmla="*/ 600 h 821"/>
                <a:gd name="T6" fmla="*/ 289 w 360"/>
                <a:gd name="T7" fmla="*/ 655 h 8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0" h="821">
                  <a:moveTo>
                    <a:pt x="0" y="0"/>
                  </a:moveTo>
                  <a:cubicBezTo>
                    <a:pt x="17" y="65"/>
                    <a:pt x="64" y="265"/>
                    <a:pt x="105" y="390"/>
                  </a:cubicBezTo>
                  <a:cubicBezTo>
                    <a:pt x="146" y="515"/>
                    <a:pt x="205" y="679"/>
                    <a:pt x="247" y="750"/>
                  </a:cubicBezTo>
                  <a:cubicBezTo>
                    <a:pt x="289" y="821"/>
                    <a:pt x="337" y="804"/>
                    <a:pt x="360" y="818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1" name="未知"/>
            <p:cNvSpPr>
              <a:spLocks/>
            </p:cNvSpPr>
            <p:nvPr/>
          </p:nvSpPr>
          <p:spPr bwMode="auto">
            <a:xfrm>
              <a:off x="289" y="0"/>
              <a:ext cx="281" cy="1041"/>
            </a:xfrm>
            <a:custGeom>
              <a:avLst/>
              <a:gdLst>
                <a:gd name="T0" fmla="*/ 0 w 352"/>
                <a:gd name="T1" fmla="*/ 1039 h 1300"/>
                <a:gd name="T2" fmla="*/ 89 w 352"/>
                <a:gd name="T3" fmla="*/ 949 h 1300"/>
                <a:gd name="T4" fmla="*/ 204 w 352"/>
                <a:gd name="T5" fmla="*/ 486 h 1300"/>
                <a:gd name="T6" fmla="*/ 281 w 352"/>
                <a:gd name="T7" fmla="*/ 0 h 13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52" h="1300">
                  <a:moveTo>
                    <a:pt x="0" y="1297"/>
                  </a:moveTo>
                  <a:cubicBezTo>
                    <a:pt x="19" y="1278"/>
                    <a:pt x="70" y="1300"/>
                    <a:pt x="112" y="1185"/>
                  </a:cubicBezTo>
                  <a:cubicBezTo>
                    <a:pt x="154" y="1070"/>
                    <a:pt x="215" y="804"/>
                    <a:pt x="255" y="607"/>
                  </a:cubicBezTo>
                  <a:cubicBezTo>
                    <a:pt x="295" y="410"/>
                    <a:pt x="332" y="126"/>
                    <a:pt x="352" y="0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2" name="未知"/>
          <p:cNvSpPr>
            <a:spLocks/>
          </p:cNvSpPr>
          <p:nvPr/>
        </p:nvSpPr>
        <p:spPr bwMode="auto">
          <a:xfrm>
            <a:off x="1311374" y="3341514"/>
            <a:ext cx="350837" cy="1038225"/>
          </a:xfrm>
          <a:custGeom>
            <a:avLst/>
            <a:gdLst>
              <a:gd name="T0" fmla="*/ 0 w 221"/>
              <a:gd name="T1" fmla="*/ 1035050 h 654"/>
              <a:gd name="T2" fmla="*/ 119062 w 221"/>
              <a:gd name="T3" fmla="*/ 946150 h 654"/>
              <a:gd name="T4" fmla="*/ 255587 w 221"/>
              <a:gd name="T5" fmla="*/ 482600 h 654"/>
              <a:gd name="T6" fmla="*/ 350837 w 221"/>
              <a:gd name="T7" fmla="*/ 0 h 65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21" h="654">
                <a:moveTo>
                  <a:pt x="0" y="652"/>
                </a:moveTo>
                <a:cubicBezTo>
                  <a:pt x="12" y="643"/>
                  <a:pt x="48" y="654"/>
                  <a:pt x="75" y="596"/>
                </a:cubicBezTo>
                <a:cubicBezTo>
                  <a:pt x="102" y="538"/>
                  <a:pt x="137" y="403"/>
                  <a:pt x="161" y="304"/>
                </a:cubicBezTo>
                <a:cubicBezTo>
                  <a:pt x="185" y="205"/>
                  <a:pt x="209" y="63"/>
                  <a:pt x="221" y="0"/>
                </a:cubicBezTo>
              </a:path>
            </a:pathLst>
          </a:custGeom>
          <a:noFill/>
          <a:ln w="19050" cap="flat" cmpd="sng">
            <a:solidFill>
              <a:srgbClr val="CC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" name="Oval 23"/>
          <p:cNvSpPr>
            <a:spLocks noChangeAspect="1" noChangeArrowheads="1"/>
          </p:cNvSpPr>
          <p:nvPr/>
        </p:nvSpPr>
        <p:spPr bwMode="auto">
          <a:xfrm>
            <a:off x="403324" y="2673177"/>
            <a:ext cx="1801812" cy="7207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323850" y="476250"/>
            <a:ext cx="3943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二次曲面的标准方程</a:t>
            </a:r>
            <a:r>
              <a:rPr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202" y="60606"/>
            <a:ext cx="4091811" cy="30068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3212976"/>
            <a:ext cx="3528685" cy="342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0699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886075" y="4427538"/>
            <a:ext cx="377825" cy="706437"/>
            <a:chOff x="0" y="0"/>
            <a:chExt cx="238" cy="445"/>
          </a:xfrm>
        </p:grpSpPr>
        <p:sp>
          <p:nvSpPr>
            <p:cNvPr id="3" name="未知"/>
            <p:cNvSpPr>
              <a:spLocks/>
            </p:cNvSpPr>
            <p:nvPr/>
          </p:nvSpPr>
          <p:spPr bwMode="auto">
            <a:xfrm>
              <a:off x="0" y="13"/>
              <a:ext cx="114" cy="432"/>
            </a:xfrm>
            <a:custGeom>
              <a:avLst/>
              <a:gdLst>
                <a:gd name="T0" fmla="*/ 0 w 158"/>
                <a:gd name="T1" fmla="*/ 432 h 600"/>
                <a:gd name="T2" fmla="*/ 60 w 158"/>
                <a:gd name="T3" fmla="*/ 86 h 600"/>
                <a:gd name="T4" fmla="*/ 114 w 158"/>
                <a:gd name="T5" fmla="*/ 0 h 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8" h="600">
                  <a:moveTo>
                    <a:pt x="0" y="600"/>
                  </a:moveTo>
                  <a:cubicBezTo>
                    <a:pt x="14" y="520"/>
                    <a:pt x="57" y="220"/>
                    <a:pt x="83" y="120"/>
                  </a:cubicBezTo>
                  <a:cubicBezTo>
                    <a:pt x="109" y="20"/>
                    <a:pt x="143" y="25"/>
                    <a:pt x="158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" name="未知"/>
            <p:cNvSpPr>
              <a:spLocks/>
            </p:cNvSpPr>
            <p:nvPr/>
          </p:nvSpPr>
          <p:spPr bwMode="auto">
            <a:xfrm>
              <a:off x="119" y="0"/>
              <a:ext cx="119" cy="191"/>
            </a:xfrm>
            <a:custGeom>
              <a:avLst/>
              <a:gdLst>
                <a:gd name="T0" fmla="*/ 119 w 165"/>
                <a:gd name="T1" fmla="*/ 191 h 265"/>
                <a:gd name="T2" fmla="*/ 71 w 165"/>
                <a:gd name="T3" fmla="*/ 29 h 265"/>
                <a:gd name="T4" fmla="*/ 0 w 165"/>
                <a:gd name="T5" fmla="*/ 18 h 26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5" h="265">
                  <a:moveTo>
                    <a:pt x="165" y="265"/>
                  </a:moveTo>
                  <a:cubicBezTo>
                    <a:pt x="154" y="228"/>
                    <a:pt x="126" y="80"/>
                    <a:pt x="98" y="40"/>
                  </a:cubicBezTo>
                  <a:cubicBezTo>
                    <a:pt x="70" y="0"/>
                    <a:pt x="20" y="28"/>
                    <a:pt x="0" y="25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2743200" y="2625725"/>
            <a:ext cx="2286000" cy="2251075"/>
            <a:chOff x="0" y="0"/>
            <a:chExt cx="1440" cy="1418"/>
          </a:xfrm>
        </p:grpSpPr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0" y="794"/>
              <a:ext cx="269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200" tIns="9720" rIns="16200" bIns="9720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O </a:t>
              </a:r>
              <a:endPara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1228" y="1099"/>
              <a:ext cx="212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200" tIns="9720" rIns="16200" bIns="9720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x </a:t>
              </a:r>
              <a:endPara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514" y="427"/>
              <a:ext cx="198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200" tIns="9720" rIns="16200" bIns="9720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y </a:t>
              </a:r>
              <a:endPara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23" y="0"/>
              <a:ext cx="184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6200" tIns="0" rIns="16200" bIns="9720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z </a:t>
              </a:r>
              <a:endPara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未知"/>
            <p:cNvSpPr>
              <a:spLocks/>
            </p:cNvSpPr>
            <p:nvPr/>
          </p:nvSpPr>
          <p:spPr bwMode="auto">
            <a:xfrm>
              <a:off x="204" y="82"/>
              <a:ext cx="5" cy="1066"/>
            </a:xfrm>
            <a:custGeom>
              <a:avLst/>
              <a:gdLst>
                <a:gd name="T0" fmla="*/ 5 w 7"/>
                <a:gd name="T1" fmla="*/ 1066 h 1478"/>
                <a:gd name="T2" fmla="*/ 0 w 7"/>
                <a:gd name="T3" fmla="*/ 0 h 147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1478">
                  <a:moveTo>
                    <a:pt x="7" y="1478"/>
                  </a:moveTo>
                  <a:lnTo>
                    <a:pt x="0" y="0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1" name="未知"/>
            <p:cNvSpPr>
              <a:spLocks/>
            </p:cNvSpPr>
            <p:nvPr/>
          </p:nvSpPr>
          <p:spPr bwMode="auto">
            <a:xfrm>
              <a:off x="209" y="781"/>
              <a:ext cx="350" cy="367"/>
            </a:xfrm>
            <a:custGeom>
              <a:avLst/>
              <a:gdLst>
                <a:gd name="T0" fmla="*/ 350 w 485"/>
                <a:gd name="T1" fmla="*/ 0 h 509"/>
                <a:gd name="T2" fmla="*/ 0 w 485"/>
                <a:gd name="T3" fmla="*/ 367 h 50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85" h="509">
                  <a:moveTo>
                    <a:pt x="485" y="0"/>
                  </a:moveTo>
                  <a:lnTo>
                    <a:pt x="0" y="509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2" name="未知"/>
            <p:cNvSpPr>
              <a:spLocks/>
            </p:cNvSpPr>
            <p:nvPr/>
          </p:nvSpPr>
          <p:spPr bwMode="auto">
            <a:xfrm>
              <a:off x="204" y="1148"/>
              <a:ext cx="1065" cy="1"/>
            </a:xfrm>
            <a:custGeom>
              <a:avLst/>
              <a:gdLst>
                <a:gd name="T0" fmla="*/ 0 w 1477"/>
                <a:gd name="T1" fmla="*/ 0 h 1"/>
                <a:gd name="T2" fmla="*/ 1065 w 1477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77" h="1">
                  <a:moveTo>
                    <a:pt x="0" y="0"/>
                  </a:moveTo>
                  <a:lnTo>
                    <a:pt x="1477" y="0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3" name="Group 13"/>
          <p:cNvGrpSpPr>
            <a:grpSpLocks/>
          </p:cNvGrpSpPr>
          <p:nvPr/>
        </p:nvGrpSpPr>
        <p:grpSpPr bwMode="auto">
          <a:xfrm>
            <a:off x="1314450" y="3459163"/>
            <a:ext cx="3589338" cy="635000"/>
            <a:chOff x="0" y="0"/>
            <a:chExt cx="2261" cy="400"/>
          </a:xfrm>
        </p:grpSpPr>
        <p:sp>
          <p:nvSpPr>
            <p:cNvPr id="14" name="未知"/>
            <p:cNvSpPr>
              <a:spLocks/>
            </p:cNvSpPr>
            <p:nvPr/>
          </p:nvSpPr>
          <p:spPr bwMode="auto">
            <a:xfrm>
              <a:off x="0" y="17"/>
              <a:ext cx="625" cy="383"/>
            </a:xfrm>
            <a:custGeom>
              <a:avLst/>
              <a:gdLst>
                <a:gd name="T0" fmla="*/ 373 w 866"/>
                <a:gd name="T1" fmla="*/ 0 h 532"/>
                <a:gd name="T2" fmla="*/ 563 w 866"/>
                <a:gd name="T3" fmla="*/ 189 h 532"/>
                <a:gd name="T4" fmla="*/ 0 w 866"/>
                <a:gd name="T5" fmla="*/ 383 h 5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66" h="532">
                  <a:moveTo>
                    <a:pt x="517" y="0"/>
                  </a:moveTo>
                  <a:cubicBezTo>
                    <a:pt x="561" y="42"/>
                    <a:pt x="866" y="174"/>
                    <a:pt x="780" y="262"/>
                  </a:cubicBezTo>
                  <a:cubicBezTo>
                    <a:pt x="694" y="350"/>
                    <a:pt x="162" y="476"/>
                    <a:pt x="0" y="532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未知"/>
            <p:cNvSpPr>
              <a:spLocks/>
            </p:cNvSpPr>
            <p:nvPr/>
          </p:nvSpPr>
          <p:spPr bwMode="auto">
            <a:xfrm>
              <a:off x="1587" y="0"/>
              <a:ext cx="674" cy="393"/>
            </a:xfrm>
            <a:custGeom>
              <a:avLst/>
              <a:gdLst>
                <a:gd name="T0" fmla="*/ 262 w 935"/>
                <a:gd name="T1" fmla="*/ 393 h 545"/>
                <a:gd name="T2" fmla="*/ 68 w 935"/>
                <a:gd name="T3" fmla="*/ 195 h 545"/>
                <a:gd name="T4" fmla="*/ 674 w 935"/>
                <a:gd name="T5" fmla="*/ 0 h 5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35" h="545">
                  <a:moveTo>
                    <a:pt x="363" y="545"/>
                  </a:moveTo>
                  <a:cubicBezTo>
                    <a:pt x="318" y="499"/>
                    <a:pt x="0" y="361"/>
                    <a:pt x="95" y="270"/>
                  </a:cubicBezTo>
                  <a:cubicBezTo>
                    <a:pt x="190" y="179"/>
                    <a:pt x="760" y="56"/>
                    <a:pt x="935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6" name="未知"/>
          <p:cNvSpPr>
            <a:spLocks/>
          </p:cNvSpPr>
          <p:nvPr/>
        </p:nvSpPr>
        <p:spPr bwMode="auto">
          <a:xfrm>
            <a:off x="1692275" y="3006725"/>
            <a:ext cx="2817813" cy="1447800"/>
          </a:xfrm>
          <a:custGeom>
            <a:avLst/>
            <a:gdLst>
              <a:gd name="T0" fmla="*/ 0 w 2460"/>
              <a:gd name="T1" fmla="*/ 0 h 1266"/>
              <a:gd name="T2" fmla="*/ 1391725 w 2460"/>
              <a:gd name="T3" fmla="*/ 1440938 h 1266"/>
              <a:gd name="T4" fmla="*/ 2817813 w 2460"/>
              <a:gd name="T5" fmla="*/ 42313 h 126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460" h="1266">
                <a:moveTo>
                  <a:pt x="0" y="0"/>
                </a:moveTo>
                <a:cubicBezTo>
                  <a:pt x="203" y="210"/>
                  <a:pt x="805" y="1254"/>
                  <a:pt x="1215" y="1260"/>
                </a:cubicBezTo>
                <a:cubicBezTo>
                  <a:pt x="1625" y="1266"/>
                  <a:pt x="2201" y="292"/>
                  <a:pt x="2460" y="37"/>
                </a:cubicBezTo>
              </a:path>
            </a:pathLst>
          </a:custGeom>
          <a:noFill/>
          <a:ln w="1905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531813" y="1509713"/>
            <a:ext cx="23471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双曲抛物面 </a:t>
            </a:r>
          </a:p>
        </p:txBody>
      </p:sp>
      <p:grpSp>
        <p:nvGrpSpPr>
          <p:cNvPr id="18" name="Group 18"/>
          <p:cNvGrpSpPr>
            <a:grpSpLocks/>
          </p:cNvGrpSpPr>
          <p:nvPr/>
        </p:nvGrpSpPr>
        <p:grpSpPr bwMode="auto">
          <a:xfrm>
            <a:off x="4683125" y="1281113"/>
            <a:ext cx="2098675" cy="1066800"/>
            <a:chOff x="0" y="0"/>
            <a:chExt cx="1322" cy="672"/>
          </a:xfrm>
        </p:grpSpPr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0" y="0"/>
              <a:ext cx="39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sz="3200" b="1" baseline="30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sz="3200" b="1" baseline="30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26" y="336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266" y="139"/>
              <a:ext cx="32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32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lang="zh-CN" altLang="en-US" sz="32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490" y="0"/>
              <a:ext cx="39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r>
                <a:rPr lang="en-US" altLang="zh-CN" sz="3200" b="1" baseline="30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  <a:p>
              <a:pPr eaLnBrk="1" hangingPunct="1"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lang="en-US" altLang="zh-CN" sz="3200" b="1" baseline="30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>
              <a:off x="516" y="336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768" y="144"/>
              <a:ext cx="55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</a:t>
              </a: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r>
                <a:rPr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  <a:endPara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6705600" y="1479550"/>
            <a:ext cx="19335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&gt;0, </a:t>
            </a:r>
            <a:r>
              <a:rPr lang="en-US" altLang="zh-CN" sz="32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&gt;0)</a:t>
            </a:r>
          </a:p>
        </p:txBody>
      </p:sp>
      <p:sp>
        <p:nvSpPr>
          <p:cNvPr id="26" name="Rectangle 26"/>
          <p:cNvSpPr>
            <a:spLocks noChangeArrowheads="1"/>
          </p:cNvSpPr>
          <p:nvPr/>
        </p:nvSpPr>
        <p:spPr bwMode="auto">
          <a:xfrm>
            <a:off x="3048000" y="1509713"/>
            <a:ext cx="17795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马鞍面</a:t>
            </a:r>
            <a:r>
              <a: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</a:p>
        </p:txBody>
      </p:sp>
      <p:grpSp>
        <p:nvGrpSpPr>
          <p:cNvPr id="27" name="Group 27"/>
          <p:cNvGrpSpPr>
            <a:grpSpLocks/>
          </p:cNvGrpSpPr>
          <p:nvPr/>
        </p:nvGrpSpPr>
        <p:grpSpPr bwMode="auto">
          <a:xfrm>
            <a:off x="1150938" y="4462463"/>
            <a:ext cx="3905250" cy="947737"/>
            <a:chOff x="0" y="0"/>
            <a:chExt cx="2460" cy="597"/>
          </a:xfrm>
        </p:grpSpPr>
        <p:sp>
          <p:nvSpPr>
            <p:cNvPr id="28" name="未知"/>
            <p:cNvSpPr>
              <a:spLocks/>
            </p:cNvSpPr>
            <p:nvPr/>
          </p:nvSpPr>
          <p:spPr bwMode="auto">
            <a:xfrm>
              <a:off x="0" y="423"/>
              <a:ext cx="1889" cy="174"/>
            </a:xfrm>
            <a:custGeom>
              <a:avLst/>
              <a:gdLst>
                <a:gd name="T0" fmla="*/ 0 w 2618"/>
                <a:gd name="T1" fmla="*/ 168 h 241"/>
                <a:gd name="T2" fmla="*/ 1088 w 2618"/>
                <a:gd name="T3" fmla="*/ 1 h 241"/>
                <a:gd name="T4" fmla="*/ 1889 w 2618"/>
                <a:gd name="T5" fmla="*/ 174 h 24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18" h="241">
                  <a:moveTo>
                    <a:pt x="0" y="233"/>
                  </a:moveTo>
                  <a:cubicBezTo>
                    <a:pt x="251" y="194"/>
                    <a:pt x="1072" y="0"/>
                    <a:pt x="1508" y="1"/>
                  </a:cubicBezTo>
                  <a:cubicBezTo>
                    <a:pt x="1944" y="2"/>
                    <a:pt x="2387" y="191"/>
                    <a:pt x="2618" y="24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9" name="未知"/>
            <p:cNvSpPr>
              <a:spLocks/>
            </p:cNvSpPr>
            <p:nvPr/>
          </p:nvSpPr>
          <p:spPr bwMode="auto">
            <a:xfrm rot="10800000">
              <a:off x="571" y="0"/>
              <a:ext cx="1889" cy="174"/>
            </a:xfrm>
            <a:custGeom>
              <a:avLst/>
              <a:gdLst>
                <a:gd name="T0" fmla="*/ 0 w 2618"/>
                <a:gd name="T1" fmla="*/ 168 h 241"/>
                <a:gd name="T2" fmla="*/ 1088 w 2618"/>
                <a:gd name="T3" fmla="*/ 1 h 241"/>
                <a:gd name="T4" fmla="*/ 1889 w 2618"/>
                <a:gd name="T5" fmla="*/ 174 h 24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18" h="241">
                  <a:moveTo>
                    <a:pt x="0" y="233"/>
                  </a:moveTo>
                  <a:cubicBezTo>
                    <a:pt x="251" y="194"/>
                    <a:pt x="1072" y="0"/>
                    <a:pt x="1508" y="1"/>
                  </a:cubicBezTo>
                  <a:cubicBezTo>
                    <a:pt x="1944" y="2"/>
                    <a:pt x="2387" y="191"/>
                    <a:pt x="2618" y="24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0" name="未知"/>
          <p:cNvSpPr>
            <a:spLocks/>
          </p:cNvSpPr>
          <p:nvPr/>
        </p:nvSpPr>
        <p:spPr bwMode="auto">
          <a:xfrm>
            <a:off x="1143000" y="2946400"/>
            <a:ext cx="919163" cy="2452688"/>
          </a:xfrm>
          <a:custGeom>
            <a:avLst/>
            <a:gdLst>
              <a:gd name="T0" fmla="*/ 0 w 803"/>
              <a:gd name="T1" fmla="*/ 2452688 h 2144"/>
              <a:gd name="T2" fmla="*/ 120189 w 803"/>
              <a:gd name="T3" fmla="*/ 1165713 h 2144"/>
              <a:gd name="T4" fmla="*/ 283876 w 803"/>
              <a:gd name="T5" fmla="*/ 239091 h 2144"/>
              <a:gd name="T6" fmla="*/ 566607 w 803"/>
              <a:gd name="T7" fmla="*/ 50335 h 2144"/>
              <a:gd name="T8" fmla="*/ 772646 w 803"/>
              <a:gd name="T9" fmla="*/ 539957 h 2144"/>
              <a:gd name="T10" fmla="*/ 919163 w 803"/>
              <a:gd name="T11" fmla="*/ 1518058 h 2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03" h="2144">
                <a:moveTo>
                  <a:pt x="0" y="2144"/>
                </a:moveTo>
                <a:cubicBezTo>
                  <a:pt x="17" y="1957"/>
                  <a:pt x="64" y="1341"/>
                  <a:pt x="105" y="1019"/>
                </a:cubicBezTo>
                <a:cubicBezTo>
                  <a:pt x="146" y="697"/>
                  <a:pt x="183" y="372"/>
                  <a:pt x="248" y="209"/>
                </a:cubicBezTo>
                <a:cubicBezTo>
                  <a:pt x="313" y="46"/>
                  <a:pt x="424" y="0"/>
                  <a:pt x="495" y="44"/>
                </a:cubicBezTo>
                <a:cubicBezTo>
                  <a:pt x="566" y="88"/>
                  <a:pt x="624" y="258"/>
                  <a:pt x="675" y="472"/>
                </a:cubicBezTo>
                <a:cubicBezTo>
                  <a:pt x="726" y="686"/>
                  <a:pt x="776" y="1149"/>
                  <a:pt x="803" y="1327"/>
                </a:cubicBezTo>
              </a:path>
            </a:pathLst>
          </a:custGeom>
          <a:noFill/>
          <a:ln w="1905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31" name="Group 31"/>
          <p:cNvGrpSpPr>
            <a:grpSpLocks/>
          </p:cNvGrpSpPr>
          <p:nvPr/>
        </p:nvGrpSpPr>
        <p:grpSpPr bwMode="auto">
          <a:xfrm>
            <a:off x="1831975" y="3209925"/>
            <a:ext cx="2470150" cy="1531938"/>
            <a:chOff x="0" y="0"/>
            <a:chExt cx="1556" cy="965"/>
          </a:xfrm>
        </p:grpSpPr>
        <p:sp>
          <p:nvSpPr>
            <p:cNvPr id="32" name="未知"/>
            <p:cNvSpPr>
              <a:spLocks/>
            </p:cNvSpPr>
            <p:nvPr/>
          </p:nvSpPr>
          <p:spPr bwMode="auto">
            <a:xfrm>
              <a:off x="43" y="175"/>
              <a:ext cx="171" cy="108"/>
            </a:xfrm>
            <a:custGeom>
              <a:avLst/>
              <a:gdLst>
                <a:gd name="T0" fmla="*/ 171 w 237"/>
                <a:gd name="T1" fmla="*/ 108 h 150"/>
                <a:gd name="T2" fmla="*/ 95 w 237"/>
                <a:gd name="T3" fmla="*/ 56 h 150"/>
                <a:gd name="T4" fmla="*/ 0 w 237"/>
                <a:gd name="T5" fmla="*/ 0 h 1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7" h="150">
                  <a:moveTo>
                    <a:pt x="237" y="150"/>
                  </a:moveTo>
                  <a:lnTo>
                    <a:pt x="132" y="78"/>
                  </a:lnTo>
                  <a:lnTo>
                    <a:pt x="0" y="0"/>
                  </a:lnTo>
                </a:path>
              </a:pathLst>
            </a:custGeom>
            <a:noFill/>
            <a:ln w="19050" cmpd="sng">
              <a:solidFill>
                <a:srgbClr val="CCFF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3" name="未知"/>
            <p:cNvSpPr>
              <a:spLocks/>
            </p:cNvSpPr>
            <p:nvPr/>
          </p:nvSpPr>
          <p:spPr bwMode="auto">
            <a:xfrm>
              <a:off x="1330" y="261"/>
              <a:ext cx="226" cy="89"/>
            </a:xfrm>
            <a:custGeom>
              <a:avLst/>
              <a:gdLst>
                <a:gd name="T0" fmla="*/ 0 w 312"/>
                <a:gd name="T1" fmla="*/ 89 h 123"/>
                <a:gd name="T2" fmla="*/ 54 w 312"/>
                <a:gd name="T3" fmla="*/ 59 h 123"/>
                <a:gd name="T4" fmla="*/ 148 w 312"/>
                <a:gd name="T5" fmla="*/ 24 h 123"/>
                <a:gd name="T6" fmla="*/ 226 w 312"/>
                <a:gd name="T7" fmla="*/ 0 h 1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2" h="123">
                  <a:moveTo>
                    <a:pt x="0" y="123"/>
                  </a:moveTo>
                  <a:cubicBezTo>
                    <a:pt x="12" y="116"/>
                    <a:pt x="41" y="96"/>
                    <a:pt x="75" y="81"/>
                  </a:cubicBezTo>
                  <a:cubicBezTo>
                    <a:pt x="109" y="66"/>
                    <a:pt x="165" y="47"/>
                    <a:pt x="204" y="33"/>
                  </a:cubicBezTo>
                  <a:cubicBezTo>
                    <a:pt x="243" y="19"/>
                    <a:pt x="290" y="7"/>
                    <a:pt x="312" y="0"/>
                  </a:cubicBezTo>
                </a:path>
              </a:pathLst>
            </a:custGeom>
            <a:noFill/>
            <a:ln w="19050" cmpd="sng">
              <a:solidFill>
                <a:srgbClr val="CCFF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34" name="未知"/>
            <p:cNvSpPr>
              <a:spLocks/>
            </p:cNvSpPr>
            <p:nvPr/>
          </p:nvSpPr>
          <p:spPr bwMode="auto">
            <a:xfrm>
              <a:off x="0" y="0"/>
              <a:ext cx="140" cy="790"/>
            </a:xfrm>
            <a:custGeom>
              <a:avLst/>
              <a:gdLst>
                <a:gd name="T0" fmla="*/ 140 w 140"/>
                <a:gd name="T1" fmla="*/ 790 h 790"/>
                <a:gd name="T2" fmla="*/ 100 w 140"/>
                <a:gd name="T3" fmla="*/ 436 h 790"/>
                <a:gd name="T4" fmla="*/ 44 w 140"/>
                <a:gd name="T5" fmla="*/ 136 h 790"/>
                <a:gd name="T6" fmla="*/ 0 w 140"/>
                <a:gd name="T7" fmla="*/ 0 h 7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0" h="790">
                  <a:moveTo>
                    <a:pt x="140" y="790"/>
                  </a:moveTo>
                  <a:cubicBezTo>
                    <a:pt x="133" y="731"/>
                    <a:pt x="116" y="545"/>
                    <a:pt x="100" y="436"/>
                  </a:cubicBezTo>
                  <a:cubicBezTo>
                    <a:pt x="84" y="327"/>
                    <a:pt x="61" y="209"/>
                    <a:pt x="44" y="136"/>
                  </a:cubicBezTo>
                  <a:cubicBezTo>
                    <a:pt x="27" y="63"/>
                    <a:pt x="9" y="28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CCFF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5" name="未知"/>
            <p:cNvSpPr>
              <a:spLocks/>
            </p:cNvSpPr>
            <p:nvPr/>
          </p:nvSpPr>
          <p:spPr bwMode="auto">
            <a:xfrm>
              <a:off x="783" y="767"/>
              <a:ext cx="119" cy="191"/>
            </a:xfrm>
            <a:custGeom>
              <a:avLst/>
              <a:gdLst>
                <a:gd name="T0" fmla="*/ 119 w 165"/>
                <a:gd name="T1" fmla="*/ 191 h 265"/>
                <a:gd name="T2" fmla="*/ 71 w 165"/>
                <a:gd name="T3" fmla="*/ 29 h 265"/>
                <a:gd name="T4" fmla="*/ 0 w 165"/>
                <a:gd name="T5" fmla="*/ 18 h 26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5" h="265">
                  <a:moveTo>
                    <a:pt x="165" y="265"/>
                  </a:moveTo>
                  <a:cubicBezTo>
                    <a:pt x="154" y="228"/>
                    <a:pt x="126" y="80"/>
                    <a:pt x="98" y="40"/>
                  </a:cubicBezTo>
                  <a:cubicBezTo>
                    <a:pt x="70" y="0"/>
                    <a:pt x="20" y="28"/>
                    <a:pt x="0" y="25"/>
                  </a:cubicBezTo>
                </a:path>
              </a:pathLst>
            </a:custGeom>
            <a:noFill/>
            <a:ln w="19050" cmpd="sng">
              <a:solidFill>
                <a:srgbClr val="CCFF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6" name="未知"/>
            <p:cNvSpPr>
              <a:spLocks/>
            </p:cNvSpPr>
            <p:nvPr/>
          </p:nvSpPr>
          <p:spPr bwMode="auto">
            <a:xfrm>
              <a:off x="150" y="790"/>
              <a:ext cx="1368" cy="175"/>
            </a:xfrm>
            <a:custGeom>
              <a:avLst/>
              <a:gdLst>
                <a:gd name="T0" fmla="*/ 0 w 1368"/>
                <a:gd name="T1" fmla="*/ 0 h 175"/>
                <a:gd name="T2" fmla="*/ 336 w 1368"/>
                <a:gd name="T3" fmla="*/ 98 h 175"/>
                <a:gd name="T4" fmla="*/ 736 w 1368"/>
                <a:gd name="T5" fmla="*/ 174 h 175"/>
                <a:gd name="T6" fmla="*/ 1368 w 1368"/>
                <a:gd name="T7" fmla="*/ 104 h 1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68" h="175">
                  <a:moveTo>
                    <a:pt x="0" y="0"/>
                  </a:moveTo>
                  <a:cubicBezTo>
                    <a:pt x="56" y="17"/>
                    <a:pt x="213" y="69"/>
                    <a:pt x="336" y="98"/>
                  </a:cubicBezTo>
                  <a:cubicBezTo>
                    <a:pt x="458" y="127"/>
                    <a:pt x="564" y="173"/>
                    <a:pt x="736" y="174"/>
                  </a:cubicBezTo>
                  <a:cubicBezTo>
                    <a:pt x="908" y="175"/>
                    <a:pt x="1236" y="119"/>
                    <a:pt x="1368" y="104"/>
                  </a:cubicBezTo>
                </a:path>
              </a:pathLst>
            </a:custGeom>
            <a:noFill/>
            <a:ln w="19050" cmpd="sng">
              <a:solidFill>
                <a:srgbClr val="CCFF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7" name="未知"/>
          <p:cNvSpPr>
            <a:spLocks/>
          </p:cNvSpPr>
          <p:nvPr/>
        </p:nvSpPr>
        <p:spPr bwMode="auto">
          <a:xfrm>
            <a:off x="4140200" y="2946400"/>
            <a:ext cx="919163" cy="2452688"/>
          </a:xfrm>
          <a:custGeom>
            <a:avLst/>
            <a:gdLst>
              <a:gd name="T0" fmla="*/ 0 w 803"/>
              <a:gd name="T1" fmla="*/ 2452688 h 2144"/>
              <a:gd name="T2" fmla="*/ 120189 w 803"/>
              <a:gd name="T3" fmla="*/ 1165713 h 2144"/>
              <a:gd name="T4" fmla="*/ 283876 w 803"/>
              <a:gd name="T5" fmla="*/ 239091 h 2144"/>
              <a:gd name="T6" fmla="*/ 566607 w 803"/>
              <a:gd name="T7" fmla="*/ 50335 h 2144"/>
              <a:gd name="T8" fmla="*/ 772646 w 803"/>
              <a:gd name="T9" fmla="*/ 539957 h 2144"/>
              <a:gd name="T10" fmla="*/ 919163 w 803"/>
              <a:gd name="T11" fmla="*/ 1518058 h 2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03" h="2144">
                <a:moveTo>
                  <a:pt x="0" y="2144"/>
                </a:moveTo>
                <a:cubicBezTo>
                  <a:pt x="17" y="1957"/>
                  <a:pt x="64" y="1341"/>
                  <a:pt x="105" y="1019"/>
                </a:cubicBezTo>
                <a:cubicBezTo>
                  <a:pt x="146" y="697"/>
                  <a:pt x="183" y="372"/>
                  <a:pt x="248" y="209"/>
                </a:cubicBezTo>
                <a:cubicBezTo>
                  <a:pt x="313" y="46"/>
                  <a:pt x="424" y="0"/>
                  <a:pt x="495" y="44"/>
                </a:cubicBezTo>
                <a:cubicBezTo>
                  <a:pt x="566" y="88"/>
                  <a:pt x="624" y="258"/>
                  <a:pt x="675" y="472"/>
                </a:cubicBezTo>
                <a:cubicBezTo>
                  <a:pt x="726" y="686"/>
                  <a:pt x="776" y="1149"/>
                  <a:pt x="803" y="1327"/>
                </a:cubicBezTo>
              </a:path>
            </a:pathLst>
          </a:custGeom>
          <a:noFill/>
          <a:ln w="1905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23850" y="476250"/>
            <a:ext cx="3943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rPr>
              <a:t>二次曲面的标准方程</a:t>
            </a:r>
            <a:r>
              <a:rPr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9692447"/>
      </p:ext>
    </p:extLst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4"/>
          <p:cNvSpPr txBox="1">
            <a:spLocks noChangeArrowheads="1"/>
          </p:cNvSpPr>
          <p:nvPr/>
        </p:nvSpPr>
        <p:spPr bwMode="auto">
          <a:xfrm>
            <a:off x="107504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3200" dirty="0">
                <a:solidFill>
                  <a:schemeClr val="bg1"/>
                </a:solidFill>
                <a:ea typeface="华文新魏" panose="02010800040101010101" pitchFamily="2" charset="-122"/>
              </a:rPr>
              <a:t>例</a:t>
            </a:r>
            <a:r>
              <a:rPr lang="en-US" altLang="zh-CN" sz="3200" dirty="0">
                <a:solidFill>
                  <a:schemeClr val="bg1"/>
                </a:solidFill>
              </a:rPr>
              <a:t>5.11 </a:t>
            </a:r>
            <a:r>
              <a:rPr lang="zh-CN" altLang="en-US" sz="3200" dirty="0">
                <a:solidFill>
                  <a:schemeClr val="bg1"/>
                </a:solidFill>
              </a:rPr>
              <a:t>已知二次型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zh-CN" altLang="en-US" sz="3200" dirty="0">
              <a:solidFill>
                <a:schemeClr val="bg1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的</a:t>
            </a:r>
            <a:r>
              <a:rPr lang="zh-CN" altLang="en-US" sz="3200" dirty="0">
                <a:solidFill>
                  <a:srgbClr val="FFC000"/>
                </a:solidFill>
              </a:rPr>
              <a:t>秩为</a:t>
            </a:r>
            <a:r>
              <a:rPr lang="en-US" altLang="zh-CN" sz="3200" dirty="0">
                <a:solidFill>
                  <a:srgbClr val="FFC000"/>
                </a:solidFill>
              </a:rPr>
              <a:t>2</a:t>
            </a:r>
            <a:r>
              <a:rPr lang="en-US" altLang="zh-CN" sz="3200" dirty="0">
                <a:solidFill>
                  <a:schemeClr val="bg1"/>
                </a:solidFill>
              </a:rPr>
              <a:t>.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(1) </a:t>
            </a:r>
            <a:r>
              <a:rPr lang="zh-CN" altLang="en-US" sz="3200" dirty="0">
                <a:solidFill>
                  <a:schemeClr val="bg1"/>
                </a:solidFill>
              </a:rPr>
              <a:t>求参数</a:t>
            </a:r>
            <a:r>
              <a:rPr lang="en-US" altLang="zh-CN" sz="3200" i="1" dirty="0">
                <a:solidFill>
                  <a:schemeClr val="bg1"/>
                </a:solidFill>
              </a:rPr>
              <a:t>c</a:t>
            </a:r>
            <a:r>
              <a:rPr lang="en-US" altLang="zh-CN" sz="3200" dirty="0">
                <a:solidFill>
                  <a:schemeClr val="bg1"/>
                </a:solidFill>
              </a:rPr>
              <a:t>.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(2) </a:t>
            </a:r>
            <a:r>
              <a:rPr lang="zh-CN" altLang="en-US" sz="3200" dirty="0">
                <a:solidFill>
                  <a:schemeClr val="bg1"/>
                </a:solidFill>
              </a:rPr>
              <a:t>将 </a:t>
            </a:r>
            <a:r>
              <a:rPr lang="en-US" altLang="zh-CN" sz="3200" i="1" dirty="0">
                <a:solidFill>
                  <a:schemeClr val="bg1"/>
                </a:solidFill>
              </a:rPr>
              <a:t>f </a:t>
            </a:r>
            <a:r>
              <a:rPr lang="zh-CN" altLang="en-US" sz="3200" dirty="0">
                <a:solidFill>
                  <a:schemeClr val="bg1"/>
                </a:solidFill>
              </a:rPr>
              <a:t>标准化</a:t>
            </a:r>
            <a:r>
              <a:rPr lang="en-US" altLang="zh-CN" sz="3200" dirty="0">
                <a:solidFill>
                  <a:schemeClr val="bg1"/>
                </a:solidFill>
              </a:rPr>
              <a:t>,</a:t>
            </a:r>
            <a:r>
              <a:rPr lang="zh-CN" altLang="en-US" sz="3200" dirty="0">
                <a:solidFill>
                  <a:schemeClr val="bg1"/>
                </a:solidFill>
              </a:rPr>
              <a:t>并指出</a:t>
            </a:r>
            <a:r>
              <a:rPr lang="en-US" altLang="zh-CN" sz="3200" i="1" dirty="0">
                <a:solidFill>
                  <a:schemeClr val="bg1"/>
                </a:solidFill>
              </a:rPr>
              <a:t>f</a:t>
            </a:r>
            <a:r>
              <a:rPr lang="en-US" altLang="zh-CN" sz="3200" dirty="0">
                <a:solidFill>
                  <a:schemeClr val="bg1"/>
                </a:solidFill>
              </a:rPr>
              <a:t> = 1</a:t>
            </a:r>
            <a:r>
              <a:rPr lang="zh-CN" altLang="en-US" sz="3200" dirty="0">
                <a:solidFill>
                  <a:schemeClr val="bg1"/>
                </a:solidFill>
              </a:rPr>
              <a:t>表示何种二次曲面</a:t>
            </a:r>
            <a:r>
              <a:rPr lang="en-US" altLang="zh-CN" sz="3200" dirty="0">
                <a:solidFill>
                  <a:schemeClr val="bg1"/>
                </a:solidFill>
              </a:rPr>
              <a:t>.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Solution </a:t>
            </a:r>
            <a:r>
              <a:rPr lang="zh-CN" altLang="en-US" sz="3200" dirty="0">
                <a:solidFill>
                  <a:schemeClr val="bg1"/>
                </a:solidFill>
              </a:rPr>
              <a:t>二次型</a:t>
            </a:r>
            <a:r>
              <a:rPr lang="en-US" altLang="zh-CN" sz="3200" i="1" dirty="0">
                <a:solidFill>
                  <a:schemeClr val="bg1"/>
                </a:solidFill>
              </a:rPr>
              <a:t>f</a:t>
            </a:r>
            <a:r>
              <a:rPr lang="zh-CN" altLang="en-US" sz="3200" dirty="0">
                <a:solidFill>
                  <a:schemeClr val="bg1"/>
                </a:solidFill>
              </a:rPr>
              <a:t>的矩阵为</a:t>
            </a:r>
          </a:p>
        </p:txBody>
      </p:sp>
      <p:graphicFrame>
        <p:nvGraphicFramePr>
          <p:cNvPr id="113667" name="Object 5"/>
          <p:cNvGraphicFramePr>
            <a:graphicFrameLocks noChangeAspect="1"/>
          </p:cNvGraphicFramePr>
          <p:nvPr/>
        </p:nvGraphicFramePr>
        <p:xfrm>
          <a:off x="1979613" y="692150"/>
          <a:ext cx="654685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324045" imgH="190386" progId="Equation.3">
                  <p:embed/>
                </p:oleObj>
              </mc:Choice>
              <mc:Fallback>
                <p:oleObj name="公式" r:id="rId2" imgW="3324045" imgH="19038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692150"/>
                        <a:ext cx="654685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3074912"/>
              </p:ext>
            </p:extLst>
          </p:nvPr>
        </p:nvGraphicFramePr>
        <p:xfrm>
          <a:off x="4860032" y="2924944"/>
          <a:ext cx="3144838" cy="17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33585" imgH="819122" progId="Equation.DSMT4">
                  <p:embed/>
                </p:oleObj>
              </mc:Choice>
              <mc:Fallback>
                <p:oleObj name="Equation" r:id="rId4" imgW="1533585" imgH="81912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2924944"/>
                        <a:ext cx="3144838" cy="179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B6254267-B5B2-AC6F-C9AA-CEE2CD2B51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483179"/>
              </p:ext>
            </p:extLst>
          </p:nvPr>
        </p:nvGraphicFramePr>
        <p:xfrm>
          <a:off x="539552" y="4787879"/>
          <a:ext cx="7492471" cy="1728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288960" imgH="711000" progId="Equation.DSMT4">
                  <p:embed/>
                </p:oleObj>
              </mc:Choice>
              <mc:Fallback>
                <p:oleObj name="Equation" r:id="rId6" imgW="3288960" imgH="711000" progId="Equation.DSMT4">
                  <p:embed/>
                  <p:pic>
                    <p:nvPicPr>
                      <p:cNvPr id="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787879"/>
                        <a:ext cx="7492471" cy="17284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850213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0" y="30163"/>
            <a:ext cx="9082088" cy="682783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altLang="zh-CN" i="1" dirty="0">
                <a:solidFill>
                  <a:schemeClr val="bg1"/>
                </a:solidFill>
              </a:rPr>
              <a:t>R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i="1" dirty="0">
                <a:solidFill>
                  <a:schemeClr val="bg1"/>
                </a:solidFill>
              </a:rPr>
              <a:t>A</a:t>
            </a:r>
            <a:r>
              <a:rPr lang="en-US" altLang="zh-CN" dirty="0">
                <a:solidFill>
                  <a:schemeClr val="bg1"/>
                </a:solidFill>
              </a:rPr>
              <a:t>) = 2 </a:t>
            </a:r>
            <a:r>
              <a:rPr lang="en-US" altLang="zh-CN" dirty="0">
                <a:solidFill>
                  <a:schemeClr val="bg1"/>
                </a:solidFill>
                <a:sym typeface="Symbol" panose="05050102010706020507" pitchFamily="18" charset="2"/>
              </a:rPr>
              <a:t> </a:t>
            </a:r>
            <a:r>
              <a:rPr lang="en-US" altLang="zh-CN" i="1" dirty="0">
                <a:solidFill>
                  <a:schemeClr val="bg1"/>
                </a:solidFill>
                <a:sym typeface="Symbol" panose="05050102010706020507" pitchFamily="18" charset="2"/>
              </a:rPr>
              <a:t>c</a:t>
            </a:r>
            <a:r>
              <a:rPr lang="en-US" altLang="zh-CN" dirty="0">
                <a:solidFill>
                  <a:schemeClr val="bg1"/>
                </a:solidFill>
                <a:sym typeface="Symbol" panose="05050102010706020507" pitchFamily="18" charset="2"/>
              </a:rPr>
              <a:t> = 3.</a:t>
            </a:r>
          </a:p>
          <a:p>
            <a:pPr eaLnBrk="1" hangingPunct="1">
              <a:defRPr/>
            </a:pPr>
            <a:endParaRPr lang="en-US" altLang="zh-CN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endParaRPr lang="en-US" altLang="zh-CN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endParaRPr lang="en-US" altLang="zh-CN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endParaRPr lang="en-US" altLang="zh-CN" dirty="0">
              <a:solidFill>
                <a:schemeClr val="bg1"/>
              </a:solidFill>
            </a:endParaRP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zh-CN" altLang="en-US" dirty="0">
                <a:solidFill>
                  <a:schemeClr val="bg1"/>
                </a:solidFill>
              </a:rPr>
              <a:t>得</a:t>
            </a:r>
            <a:r>
              <a:rPr lang="en-US" altLang="zh-CN" i="1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的特征值为</a:t>
            </a:r>
            <a:r>
              <a:rPr lang="en-US" altLang="zh-CN" dirty="0">
                <a:solidFill>
                  <a:schemeClr val="bg1"/>
                </a:solidFill>
              </a:rPr>
              <a:t>0, 4, 9.</a:t>
            </a:r>
          </a:p>
          <a:p>
            <a:pPr eaLnBrk="1" hangingPunct="1">
              <a:defRPr/>
            </a:pPr>
            <a:endParaRPr lang="en-US" altLang="zh-CN" dirty="0">
              <a:solidFill>
                <a:schemeClr val="bg1"/>
              </a:solidFill>
            </a:endParaRP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zh-CN" altLang="en-US" dirty="0">
                <a:solidFill>
                  <a:schemeClr val="bg1"/>
                </a:solidFill>
              </a:rPr>
              <a:t>因此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i="1" dirty="0">
                <a:solidFill>
                  <a:schemeClr val="bg1"/>
                </a:solidFill>
              </a:rPr>
              <a:t>f </a:t>
            </a:r>
            <a:r>
              <a:rPr lang="zh-CN" altLang="en-US" dirty="0">
                <a:solidFill>
                  <a:schemeClr val="bg1"/>
                </a:solidFill>
              </a:rPr>
              <a:t>经过正交变换化为                      </a:t>
            </a:r>
            <a:r>
              <a:rPr lang="en-US" altLang="zh-CN" dirty="0">
                <a:solidFill>
                  <a:schemeClr val="bg1"/>
                </a:solidFill>
              </a:rPr>
              <a:t>,    </a:t>
            </a:r>
            <a:r>
              <a:rPr lang="zh-CN" altLang="en-US" dirty="0">
                <a:solidFill>
                  <a:schemeClr val="bg1"/>
                </a:solidFill>
              </a:rPr>
              <a:t>进而</a:t>
            </a:r>
            <a:r>
              <a:rPr lang="en-US" altLang="zh-CN" i="1" dirty="0">
                <a:solidFill>
                  <a:schemeClr val="bg1"/>
                </a:solidFill>
              </a:rPr>
              <a:t>f</a:t>
            </a:r>
            <a:r>
              <a:rPr lang="en-US" altLang="zh-CN" dirty="0">
                <a:solidFill>
                  <a:schemeClr val="bg1"/>
                </a:solidFill>
              </a:rPr>
              <a:t> = 1</a:t>
            </a:r>
            <a:r>
              <a:rPr lang="zh-CN" altLang="en-US" dirty="0">
                <a:solidFill>
                  <a:schemeClr val="bg1"/>
                </a:solidFill>
              </a:rPr>
              <a:t>即表示椭圆柱面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107950" y="836613"/>
          <a:ext cx="8853488" cy="210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971985" imgH="819122" progId="Equation.3">
                  <p:embed/>
                </p:oleObj>
              </mc:Choice>
              <mc:Fallback>
                <p:oleObj name="公式" r:id="rId2" imgW="3971985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836613"/>
                        <a:ext cx="8853488" cy="210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56" name="Object 6"/>
          <p:cNvGraphicFramePr>
            <a:graphicFrameLocks noChangeAspect="1"/>
          </p:cNvGraphicFramePr>
          <p:nvPr/>
        </p:nvGraphicFramePr>
        <p:xfrm>
          <a:off x="4859338" y="4005263"/>
          <a:ext cx="1928812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723852" imgH="190386" progId="Equation.3">
                  <p:embed/>
                </p:oleObj>
              </mc:Choice>
              <mc:Fallback>
                <p:oleObj name="公式" r:id="rId4" imgW="723852" imgH="19038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4005263"/>
                        <a:ext cx="1928812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950781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4"/>
          <p:cNvSpPr txBox="1"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3200" dirty="0">
                <a:solidFill>
                  <a:schemeClr val="bg1"/>
                </a:solidFill>
                <a:ea typeface="华文新魏" panose="02010800040101010101" pitchFamily="2" charset="-122"/>
              </a:rPr>
              <a:t>例</a:t>
            </a:r>
            <a:r>
              <a:rPr lang="en-US" altLang="zh-CN" sz="3200" dirty="0">
                <a:solidFill>
                  <a:schemeClr val="bg1"/>
                </a:solidFill>
              </a:rPr>
              <a:t>5.12  </a:t>
            </a:r>
            <a:r>
              <a:rPr lang="zh-CN" altLang="en-US" sz="3200" dirty="0">
                <a:solidFill>
                  <a:schemeClr val="bg1"/>
                </a:solidFill>
              </a:rPr>
              <a:t>已知二次型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zh-CN" altLang="en-US" sz="3200" dirty="0">
              <a:solidFill>
                <a:schemeClr val="bg1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经过正交变换化成的标准形为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zh-CN" altLang="en-US" sz="3200" dirty="0">
              <a:solidFill>
                <a:schemeClr val="bg1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zh-CN" sz="3200" dirty="0">
              <a:solidFill>
                <a:schemeClr val="bg1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3200" dirty="0">
                <a:solidFill>
                  <a:srgbClr val="FF0000"/>
                </a:solidFill>
              </a:rPr>
              <a:t>求参数</a:t>
            </a:r>
            <a:r>
              <a:rPr lang="en-US" altLang="zh-CN" sz="3200" i="1" dirty="0">
                <a:solidFill>
                  <a:srgbClr val="FF0000"/>
                </a:solidFill>
              </a:rPr>
              <a:t>a</a:t>
            </a:r>
            <a:r>
              <a:rPr lang="zh-CN" altLang="en-US" sz="3200" dirty="0">
                <a:solidFill>
                  <a:srgbClr val="FF0000"/>
                </a:solidFill>
              </a:rPr>
              <a:t>及所用的正交变换</a:t>
            </a:r>
            <a:r>
              <a:rPr lang="en-US" altLang="zh-CN" sz="3200" dirty="0">
                <a:solidFill>
                  <a:schemeClr val="bg1"/>
                </a:solidFill>
              </a:rPr>
              <a:t>.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Solution  </a:t>
            </a:r>
            <a:r>
              <a:rPr lang="zh-CN" altLang="en-US" sz="3200" dirty="0">
                <a:solidFill>
                  <a:schemeClr val="bg1"/>
                </a:solidFill>
              </a:rPr>
              <a:t>二次型 </a:t>
            </a:r>
            <a:r>
              <a:rPr lang="en-US" altLang="zh-CN" sz="3200" i="1" dirty="0">
                <a:solidFill>
                  <a:schemeClr val="bg1"/>
                </a:solidFill>
              </a:rPr>
              <a:t>f </a:t>
            </a:r>
            <a:r>
              <a:rPr lang="zh-CN" altLang="en-US" sz="3200" dirty="0">
                <a:solidFill>
                  <a:schemeClr val="bg1"/>
                </a:solidFill>
              </a:rPr>
              <a:t>的矩阵为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zh-CN" altLang="en-US" sz="3200" dirty="0"/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zh-CN" altLang="en-US" sz="3200" dirty="0"/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zh-CN" sz="3200" dirty="0"/>
          </a:p>
        </p:txBody>
      </p:sp>
      <p:graphicFrame>
        <p:nvGraphicFramePr>
          <p:cNvPr id="1157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019463"/>
              </p:ext>
            </p:extLst>
          </p:nvPr>
        </p:nvGraphicFramePr>
        <p:xfrm>
          <a:off x="2700338" y="1989138"/>
          <a:ext cx="2982912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47704" imgH="190386" progId="Equation.DSMT4">
                  <p:embed/>
                </p:oleObj>
              </mc:Choice>
              <mc:Fallback>
                <p:oleObj name="Equation" r:id="rId2" imgW="1447704" imgH="19038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989138"/>
                        <a:ext cx="2982912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542108"/>
              </p:ext>
            </p:extLst>
          </p:nvPr>
        </p:nvGraphicFramePr>
        <p:xfrm>
          <a:off x="899592" y="574201"/>
          <a:ext cx="7344816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90560" imgH="241200" progId="Equation.DSMT4">
                  <p:embed/>
                </p:oleObj>
              </mc:Choice>
              <mc:Fallback>
                <p:oleObj name="Equation" r:id="rId4" imgW="25905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574201"/>
                        <a:ext cx="7344816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3540125" y="4005263"/>
          <a:ext cx="2470150" cy="179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181244" imgH="819122" progId="Equation.3">
                  <p:embed/>
                </p:oleObj>
              </mc:Choice>
              <mc:Fallback>
                <p:oleObj name="公式" r:id="rId6" imgW="1181244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125" y="4005263"/>
                        <a:ext cx="2470150" cy="179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138473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Clr>
                <a:srgbClr val="FFFFCC"/>
              </a:buClr>
              <a:defRPr/>
            </a:pPr>
            <a:r>
              <a:rPr kumimoji="0" lang="zh-CN" altLang="en-US" b="0" dirty="0">
                <a:solidFill>
                  <a:srgbClr val="FFFFFF"/>
                </a:solidFill>
                <a:latin typeface="Tahoma"/>
              </a:rPr>
              <a:t>由标准形为 </a:t>
            </a:r>
          </a:p>
          <a:p>
            <a:pPr eaLnBrk="1" hangingPunct="1">
              <a:buClr>
                <a:srgbClr val="FFFFCC"/>
              </a:buClr>
              <a:defRPr/>
            </a:pPr>
            <a:endParaRPr kumimoji="0" lang="zh-CN" altLang="en-US" b="0" dirty="0">
              <a:solidFill>
                <a:srgbClr val="FFFFFF"/>
              </a:solidFill>
              <a:latin typeface="Tahoma"/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</a:endParaRPr>
          </a:p>
          <a:p>
            <a:pPr eaLnBrk="1" hangingPunct="1">
              <a:buClr>
                <a:srgbClr val="FFFFCC"/>
              </a:buClr>
              <a:defRPr/>
            </a:pPr>
            <a:r>
              <a:rPr kumimoji="0" lang="zh-CN" altLang="en-US" b="0" dirty="0">
                <a:solidFill>
                  <a:srgbClr val="FFFFFF"/>
                </a:solidFill>
              </a:rPr>
              <a:t>知</a:t>
            </a:r>
            <a:r>
              <a:rPr kumimoji="0" lang="en-US" altLang="zh-CN" i="1" dirty="0">
                <a:solidFill>
                  <a:srgbClr val="FFFFFF"/>
                </a:solidFill>
              </a:rPr>
              <a:t>A</a:t>
            </a:r>
            <a:r>
              <a:rPr kumimoji="0" lang="zh-CN" altLang="en-US" b="0" dirty="0">
                <a:solidFill>
                  <a:srgbClr val="FFFFFF"/>
                </a:solidFill>
              </a:rPr>
              <a:t>的特征值为</a:t>
            </a:r>
            <a:r>
              <a:rPr kumimoji="0" lang="en-US" altLang="zh-CN" b="0" dirty="0">
                <a:solidFill>
                  <a:srgbClr val="FFFFFF"/>
                </a:solidFill>
              </a:rPr>
              <a:t>1</a:t>
            </a:r>
            <a:r>
              <a:rPr kumimoji="0" lang="zh-CN" altLang="en-US" b="0" dirty="0">
                <a:solidFill>
                  <a:srgbClr val="FFFFFF"/>
                </a:solidFill>
              </a:rPr>
              <a:t>，</a:t>
            </a:r>
            <a:r>
              <a:rPr kumimoji="0" lang="en-US" altLang="zh-CN" b="0" dirty="0">
                <a:solidFill>
                  <a:srgbClr val="FFFFFF"/>
                </a:solidFill>
              </a:rPr>
              <a:t>2</a:t>
            </a:r>
            <a:r>
              <a:rPr kumimoji="0" lang="zh-CN" altLang="en-US" b="0" dirty="0">
                <a:solidFill>
                  <a:srgbClr val="FFFFFF"/>
                </a:solidFill>
              </a:rPr>
              <a:t>，</a:t>
            </a:r>
            <a:r>
              <a:rPr kumimoji="0" lang="en-US" altLang="zh-CN" b="0" dirty="0">
                <a:solidFill>
                  <a:srgbClr val="FFFFFF"/>
                </a:solidFill>
              </a:rPr>
              <a:t>5.</a:t>
            </a:r>
            <a:r>
              <a:rPr kumimoji="0" lang="en-US" altLang="zh-CN" b="0" dirty="0">
                <a:solidFill>
                  <a:srgbClr val="FFFFFF"/>
                </a:solidFill>
                <a:latin typeface="Tahoma"/>
              </a:rPr>
              <a:t> </a:t>
            </a:r>
          </a:p>
          <a:p>
            <a:pPr eaLnBrk="1" hangingPunct="1">
              <a:buClr>
                <a:srgbClr val="FFFFCC"/>
              </a:buClr>
              <a:defRPr/>
            </a:pPr>
            <a:r>
              <a:rPr kumimoji="0" lang="zh-CN" altLang="en-US" b="0" dirty="0">
                <a:solidFill>
                  <a:srgbClr val="FFFFFF"/>
                </a:solidFill>
                <a:latin typeface="Tahoma"/>
              </a:rPr>
              <a:t>由于</a:t>
            </a: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  <a:latin typeface="Tahoma"/>
            </a:endParaRPr>
          </a:p>
        </p:txBody>
      </p:sp>
      <p:graphicFrame>
        <p:nvGraphicFramePr>
          <p:cNvPr id="116739" name="Object 5"/>
          <p:cNvGraphicFramePr>
            <a:graphicFrameLocks noChangeAspect="1"/>
          </p:cNvGraphicFramePr>
          <p:nvPr/>
        </p:nvGraphicFramePr>
        <p:xfrm>
          <a:off x="2997200" y="733425"/>
          <a:ext cx="361632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447704" imgH="190386" progId="Equation.3">
                  <p:embed/>
                </p:oleObj>
              </mc:Choice>
              <mc:Fallback>
                <p:oleObj name="公式" r:id="rId2" imgW="1447704" imgH="19038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7200" y="733425"/>
                        <a:ext cx="3616325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928688" y="2543175"/>
          <a:ext cx="5916612" cy="211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447985" imgH="819122" progId="Equation.3">
                  <p:embed/>
                </p:oleObj>
              </mc:Choice>
              <mc:Fallback>
                <p:oleObj name="公式" r:id="rId4" imgW="2447985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2543175"/>
                        <a:ext cx="5916612" cy="2116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2308225" y="4911725"/>
          <a:ext cx="5216525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143185" imgH="171578" progId="Equation.3">
                  <p:embed/>
                </p:oleObj>
              </mc:Choice>
              <mc:Fallback>
                <p:oleObj name="公式" r:id="rId6" imgW="2143185" imgH="17157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8225" y="4911725"/>
                        <a:ext cx="5216525" cy="68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418945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Clr>
                <a:srgbClr val="FFFFCC"/>
              </a:buClr>
              <a:defRPr/>
            </a:pPr>
            <a:r>
              <a:rPr kumimoji="0" lang="zh-CN" altLang="en-US" b="0" dirty="0">
                <a:solidFill>
                  <a:srgbClr val="FFFFFF"/>
                </a:solidFill>
              </a:rPr>
              <a:t>由</a:t>
            </a:r>
            <a:r>
              <a:rPr kumimoji="0" lang="en-US" altLang="zh-CN" b="0" dirty="0">
                <a:solidFill>
                  <a:srgbClr val="FFFFFF"/>
                </a:solidFill>
              </a:rPr>
              <a:t>1</a:t>
            </a:r>
            <a:r>
              <a:rPr kumimoji="0" lang="zh-CN" altLang="en-US" b="0" dirty="0">
                <a:solidFill>
                  <a:srgbClr val="FFFFFF"/>
                </a:solidFill>
              </a:rPr>
              <a:t>和</a:t>
            </a:r>
            <a:r>
              <a:rPr kumimoji="0" lang="en-US" altLang="zh-CN" b="0" dirty="0">
                <a:solidFill>
                  <a:srgbClr val="FFFFFF"/>
                </a:solidFill>
              </a:rPr>
              <a:t>5</a:t>
            </a:r>
            <a:r>
              <a:rPr kumimoji="0" lang="zh-CN" altLang="en-US" b="0" dirty="0">
                <a:solidFill>
                  <a:srgbClr val="FFFFFF"/>
                </a:solidFill>
              </a:rPr>
              <a:t>是</a:t>
            </a:r>
            <a:r>
              <a:rPr kumimoji="0" lang="zh-CN" altLang="en-US" b="0" i="1" dirty="0">
                <a:solidFill>
                  <a:srgbClr val="FFFFFF"/>
                </a:solidFill>
                <a:sym typeface="Symbol" panose="05050102010706020507" pitchFamily="18" charset="2"/>
              </a:rPr>
              <a:t></a:t>
            </a:r>
            <a:r>
              <a:rPr kumimoji="0" lang="en-US" altLang="zh-CN" b="0" baseline="30000" dirty="0">
                <a:solidFill>
                  <a:srgbClr val="FFFFFF"/>
                </a:solidFill>
                <a:sym typeface="Symbol" panose="05050102010706020507" pitchFamily="18" charset="2"/>
              </a:rPr>
              <a:t>2</a:t>
            </a:r>
            <a:r>
              <a:rPr kumimoji="0" lang="en-US" altLang="zh-CN" b="0" dirty="0">
                <a:solidFill>
                  <a:srgbClr val="FFFFFF"/>
                </a:solidFill>
                <a:sym typeface="Symbol" panose="05050102010706020507" pitchFamily="18" charset="2"/>
              </a:rPr>
              <a:t> – 6</a:t>
            </a:r>
            <a:r>
              <a:rPr kumimoji="0" lang="en-US" altLang="zh-CN" b="0" i="1" dirty="0">
                <a:solidFill>
                  <a:srgbClr val="FFFFFF"/>
                </a:solidFill>
                <a:sym typeface="Symbol" panose="05050102010706020507" pitchFamily="18" charset="2"/>
              </a:rPr>
              <a:t></a:t>
            </a:r>
            <a:r>
              <a:rPr kumimoji="0" lang="en-US" altLang="zh-CN" b="0" dirty="0">
                <a:solidFill>
                  <a:srgbClr val="FFFFFF"/>
                </a:solidFill>
                <a:sym typeface="Symbol" panose="05050102010706020507" pitchFamily="18" charset="2"/>
              </a:rPr>
              <a:t> + </a:t>
            </a:r>
            <a:r>
              <a:rPr kumimoji="0" lang="en-US" altLang="zh-CN" b="0" i="1" dirty="0">
                <a:solidFill>
                  <a:srgbClr val="FFFFFF"/>
                </a:solidFill>
                <a:sym typeface="Symbol" panose="05050102010706020507" pitchFamily="18" charset="2"/>
              </a:rPr>
              <a:t>a</a:t>
            </a:r>
            <a:r>
              <a:rPr kumimoji="0" lang="en-US" altLang="zh-CN" b="0" baseline="30000" dirty="0">
                <a:solidFill>
                  <a:srgbClr val="FFFFFF"/>
                </a:solidFill>
                <a:sym typeface="Symbol" panose="05050102010706020507" pitchFamily="18" charset="2"/>
              </a:rPr>
              <a:t>2</a:t>
            </a:r>
            <a:r>
              <a:rPr kumimoji="0" lang="en-US" altLang="zh-CN" b="0" dirty="0">
                <a:solidFill>
                  <a:srgbClr val="FFFFFF"/>
                </a:solidFill>
                <a:sym typeface="Symbol" panose="05050102010706020507" pitchFamily="18" charset="2"/>
              </a:rPr>
              <a:t> – 9 = 0</a:t>
            </a:r>
            <a:r>
              <a:rPr kumimoji="0" lang="zh-CN" altLang="en-US" b="0" dirty="0">
                <a:solidFill>
                  <a:srgbClr val="FFFFFF"/>
                </a:solidFill>
              </a:rPr>
              <a:t>的根</a:t>
            </a:r>
            <a:r>
              <a:rPr kumimoji="0" lang="en-US" altLang="zh-CN" b="0" dirty="0">
                <a:solidFill>
                  <a:srgbClr val="FFFFFF"/>
                </a:solidFill>
              </a:rPr>
              <a:t>,</a:t>
            </a:r>
            <a:r>
              <a:rPr kumimoji="0" lang="zh-CN" altLang="en-US" b="0" dirty="0">
                <a:solidFill>
                  <a:srgbClr val="FFFFFF"/>
                </a:solidFill>
              </a:rPr>
              <a:t>得</a:t>
            </a:r>
            <a:r>
              <a:rPr kumimoji="0" lang="en-US" altLang="zh-CN" b="0" i="1" dirty="0">
                <a:solidFill>
                  <a:srgbClr val="FFFFFF"/>
                </a:solidFill>
              </a:rPr>
              <a:t>a</a:t>
            </a:r>
            <a:r>
              <a:rPr kumimoji="0" lang="en-US" altLang="zh-CN" b="0" dirty="0">
                <a:solidFill>
                  <a:srgbClr val="FFFFFF"/>
                </a:solidFill>
              </a:rPr>
              <a:t> = 2, </a:t>
            </a:r>
          </a:p>
          <a:p>
            <a:pPr marL="0" indent="0" eaLnBrk="1" hangingPunct="1">
              <a:buClr>
                <a:srgbClr val="FFFFCC"/>
              </a:buClr>
              <a:buNone/>
              <a:defRPr/>
            </a:pPr>
            <a:r>
              <a:rPr kumimoji="0" lang="en-US" altLang="zh-CN" b="0" i="1" dirty="0">
                <a:solidFill>
                  <a:srgbClr val="FFFFFF"/>
                </a:solidFill>
              </a:rPr>
              <a:t>   a</a:t>
            </a:r>
            <a:r>
              <a:rPr kumimoji="0" lang="en-US" altLang="zh-CN" b="0" dirty="0">
                <a:solidFill>
                  <a:srgbClr val="FFFFFF"/>
                </a:solidFill>
              </a:rPr>
              <a:t> = -2(</a:t>
            </a:r>
            <a:r>
              <a:rPr kumimoji="0" lang="zh-CN" altLang="en-US" b="0" dirty="0">
                <a:solidFill>
                  <a:srgbClr val="FFFFFF"/>
                </a:solidFill>
              </a:rPr>
              <a:t>舍去</a:t>
            </a:r>
            <a:r>
              <a:rPr kumimoji="0" lang="en-US" altLang="zh-CN" b="0" dirty="0">
                <a:solidFill>
                  <a:srgbClr val="FFFFFF"/>
                </a:solidFill>
              </a:rPr>
              <a:t>). </a:t>
            </a:r>
            <a:r>
              <a:rPr kumimoji="0" lang="zh-CN" altLang="en-US" b="0" dirty="0">
                <a:solidFill>
                  <a:srgbClr val="FFFFFF"/>
                </a:solidFill>
              </a:rPr>
              <a:t>因而</a:t>
            </a:r>
          </a:p>
          <a:p>
            <a:pPr eaLnBrk="1" hangingPunct="1">
              <a:buClr>
                <a:srgbClr val="FFFFCC"/>
              </a:buClr>
              <a:defRPr/>
            </a:pPr>
            <a:endParaRPr kumimoji="0" lang="zh-CN" altLang="en-US" b="0" dirty="0">
              <a:solidFill>
                <a:srgbClr val="FFFFFF"/>
              </a:solidFill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zh-CN" altLang="en-US" b="0" dirty="0">
              <a:solidFill>
                <a:srgbClr val="FFFFFF"/>
              </a:solidFill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zh-CN" altLang="en-US" b="0" dirty="0">
              <a:solidFill>
                <a:srgbClr val="FFFFFF"/>
              </a:solidFill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  <a:latin typeface="Tahoma"/>
            </a:endParaRPr>
          </a:p>
          <a:p>
            <a:pPr eaLnBrk="1" hangingPunct="1">
              <a:buClr>
                <a:srgbClr val="FFFFCC"/>
              </a:buClr>
              <a:defRPr/>
            </a:pPr>
            <a:r>
              <a:rPr kumimoji="0" lang="zh-CN" altLang="en-US" b="0" dirty="0">
                <a:solidFill>
                  <a:srgbClr val="FFFFFF"/>
                </a:solidFill>
                <a:latin typeface="Tahoma"/>
              </a:rPr>
              <a:t>当</a:t>
            </a:r>
            <a:r>
              <a:rPr kumimoji="0" lang="zh-CN" altLang="en-US" b="0" i="1" dirty="0">
                <a:solidFill>
                  <a:srgbClr val="FFFFFF"/>
                </a:solidFill>
                <a:sym typeface="Symbol" panose="05050102010706020507" pitchFamily="18" charset="2"/>
              </a:rPr>
              <a:t> </a:t>
            </a:r>
            <a:r>
              <a:rPr kumimoji="0" lang="en-US" altLang="zh-CN" b="0" dirty="0">
                <a:solidFill>
                  <a:srgbClr val="FFFFFF"/>
                </a:solidFill>
              </a:rPr>
              <a:t>= 1</a:t>
            </a:r>
            <a:r>
              <a:rPr kumimoji="0" lang="zh-CN" altLang="en-US" b="0" dirty="0">
                <a:solidFill>
                  <a:srgbClr val="FFFFFF"/>
                </a:solidFill>
                <a:latin typeface="Tahoma"/>
              </a:rPr>
              <a:t>时</a:t>
            </a:r>
            <a:r>
              <a:rPr kumimoji="0" lang="en-US" altLang="zh-CN" b="0" dirty="0">
                <a:solidFill>
                  <a:srgbClr val="FFFFFF"/>
                </a:solidFill>
              </a:rPr>
              <a:t>, (</a:t>
            </a:r>
            <a:r>
              <a:rPr kumimoji="0" lang="en-US" altLang="zh-CN" i="1" dirty="0">
                <a:solidFill>
                  <a:srgbClr val="FFFFFF"/>
                </a:solidFill>
              </a:rPr>
              <a:t>A</a:t>
            </a:r>
            <a:r>
              <a:rPr kumimoji="0" lang="en-US" altLang="zh-CN" b="0" dirty="0">
                <a:solidFill>
                  <a:srgbClr val="FFFFFF"/>
                </a:solidFill>
              </a:rPr>
              <a:t> – 1</a:t>
            </a:r>
            <a:r>
              <a:rPr kumimoji="0" lang="en-US" altLang="zh-CN" i="1" dirty="0">
                <a:solidFill>
                  <a:srgbClr val="FFFFFF"/>
                </a:solidFill>
              </a:rPr>
              <a:t>E</a:t>
            </a:r>
            <a:r>
              <a:rPr kumimoji="0" lang="en-US" altLang="zh-CN" b="0" dirty="0">
                <a:solidFill>
                  <a:srgbClr val="FFFFFF"/>
                </a:solidFill>
              </a:rPr>
              <a:t>)</a:t>
            </a:r>
            <a:r>
              <a:rPr kumimoji="0" lang="en-US" altLang="zh-CN" i="1" dirty="0">
                <a:solidFill>
                  <a:srgbClr val="FFFFFF"/>
                </a:solidFill>
              </a:rPr>
              <a:t>x</a:t>
            </a:r>
            <a:r>
              <a:rPr kumimoji="0" lang="en-US" altLang="zh-CN" b="0" dirty="0">
                <a:solidFill>
                  <a:srgbClr val="FFFFFF"/>
                </a:solidFill>
              </a:rPr>
              <a:t> = </a:t>
            </a:r>
            <a:r>
              <a:rPr kumimoji="0" lang="en-US" altLang="zh-CN" dirty="0">
                <a:solidFill>
                  <a:srgbClr val="FFFFFF"/>
                </a:solidFill>
              </a:rPr>
              <a:t>0</a:t>
            </a:r>
            <a:r>
              <a:rPr kumimoji="0" lang="en-US" altLang="zh-CN" b="0" dirty="0">
                <a:solidFill>
                  <a:srgbClr val="FFFFFF"/>
                </a:solidFill>
              </a:rPr>
              <a:t>:</a:t>
            </a: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</a:endParaRPr>
          </a:p>
        </p:txBody>
      </p:sp>
      <p:graphicFrame>
        <p:nvGraphicFramePr>
          <p:cNvPr id="117763" name="Object 5"/>
          <p:cNvGraphicFramePr>
            <a:graphicFrameLocks noChangeAspect="1"/>
          </p:cNvGraphicFramePr>
          <p:nvPr/>
        </p:nvGraphicFramePr>
        <p:xfrm>
          <a:off x="3074988" y="1247775"/>
          <a:ext cx="2955925" cy="212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152489" imgH="819122" progId="Equation.3">
                  <p:embed/>
                </p:oleObj>
              </mc:Choice>
              <mc:Fallback>
                <p:oleObj name="公式" r:id="rId2" imgW="1152489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4988" y="1247775"/>
                        <a:ext cx="2955925" cy="212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4" name="Object 6"/>
          <p:cNvGraphicFramePr>
            <a:graphicFrameLocks noChangeAspect="1"/>
          </p:cNvGraphicFramePr>
          <p:nvPr/>
        </p:nvGraphicFramePr>
        <p:xfrm>
          <a:off x="1984375" y="4365625"/>
          <a:ext cx="5175250" cy="212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114430" imgH="819122" progId="Equation.3">
                  <p:embed/>
                </p:oleObj>
              </mc:Choice>
              <mc:Fallback>
                <p:oleObj name="公式" r:id="rId4" imgW="2114430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4375" y="4365625"/>
                        <a:ext cx="5175250" cy="212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8678057"/>
      </p:ext>
    </p:extLst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  <a:latin typeface="Tahoma"/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  <a:latin typeface="Tahoma"/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  <a:latin typeface="Tahoma"/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  <a:latin typeface="Tahoma"/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  <a:latin typeface="Tahoma"/>
            </a:endParaRP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2060575" y="598488"/>
          <a:ext cx="4860925" cy="212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990593" imgH="819122" progId="Equation.3">
                  <p:embed/>
                </p:oleObj>
              </mc:Choice>
              <mc:Fallback>
                <p:oleObj name="公式" r:id="rId2" imgW="1990593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0575" y="598488"/>
                        <a:ext cx="4860925" cy="212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AC3E3CF-F123-52C9-F126-7FE6F6107473}"/>
              </a:ext>
            </a:extLst>
          </p:cNvPr>
          <p:cNvSpPr txBox="1"/>
          <p:nvPr/>
        </p:nvSpPr>
        <p:spPr>
          <a:xfrm>
            <a:off x="431272" y="3461459"/>
            <a:ext cx="811953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Remark:</a:t>
            </a:r>
          </a:p>
          <a:p>
            <a:r>
              <a:rPr lang="zh-CN" altLang="en-US" dirty="0">
                <a:highlight>
                  <a:srgbClr val="FFFF00"/>
                </a:highlight>
              </a:rPr>
              <a:t>更简便的方法，直接用特征值之积等于行列式判断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>
                <a:highlight>
                  <a:srgbClr val="FFFF00"/>
                </a:highlight>
              </a:rPr>
              <a:t>（类似题有时候也可能用到特征值之和等于迹）</a:t>
            </a:r>
          </a:p>
        </p:txBody>
      </p:sp>
    </p:spTree>
    <p:extLst>
      <p:ext uri="{BB962C8B-B14F-4D97-AF65-F5344CB8AC3E}">
        <p14:creationId xmlns:p14="http://schemas.microsoft.com/office/powerpoint/2010/main" val="184291627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99592" y="2420888"/>
            <a:ext cx="7777162" cy="19383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4000" b="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如果矩阵</a:t>
            </a:r>
            <a:r>
              <a:rPr kumimoji="0" lang="zh-CN" altLang="en-US" sz="4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特征值不同</a:t>
            </a:r>
            <a:r>
              <a:rPr kumimoji="0" lang="zh-CN" altLang="en-US" sz="4000" b="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zh-CN" altLang="en-US" sz="4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不需要正交化</a:t>
            </a:r>
            <a:r>
              <a:rPr kumimoji="0" lang="zh-CN" altLang="en-US" sz="4000" b="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；特征值</a:t>
            </a:r>
            <a:r>
              <a:rPr kumimoji="0" lang="zh-CN" altLang="en-US" sz="4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有重根</a:t>
            </a:r>
            <a:r>
              <a:rPr kumimoji="0" lang="zh-CN" altLang="en-US" sz="4000" b="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，看解向量是不是正交，</a:t>
            </a:r>
            <a:r>
              <a:rPr kumimoji="0" lang="zh-CN" altLang="en-US" sz="40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不是还需要正交化</a:t>
            </a:r>
            <a:r>
              <a:rPr kumimoji="0" lang="zh-CN" altLang="zh-CN" sz="4000" b="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kumimoji="0" lang="zh-CN" altLang="zh-CN" sz="4000" b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087220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  <a:latin typeface="Tahoma"/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  <a:latin typeface="Tahoma"/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  <a:latin typeface="Tahoma"/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</a:endParaRPr>
          </a:p>
          <a:p>
            <a:pPr eaLnBrk="1" hangingPunct="1">
              <a:buClr>
                <a:srgbClr val="FFFFCC"/>
              </a:buClr>
              <a:defRPr/>
            </a:pPr>
            <a:r>
              <a:rPr kumimoji="0" lang="zh-CN" altLang="en-US" b="0" dirty="0">
                <a:solidFill>
                  <a:srgbClr val="FFFFFF"/>
                </a:solidFill>
              </a:rPr>
              <a:t>因此</a:t>
            </a:r>
            <a:r>
              <a:rPr kumimoji="0" lang="en-US" altLang="zh-CN" b="0" dirty="0">
                <a:solidFill>
                  <a:srgbClr val="FFFFFF"/>
                </a:solidFill>
              </a:rPr>
              <a:t>,</a:t>
            </a:r>
            <a:r>
              <a:rPr kumimoji="0" lang="zh-CN" altLang="en-US" b="0" dirty="0">
                <a:solidFill>
                  <a:srgbClr val="FFFFFF"/>
                </a:solidFill>
              </a:rPr>
              <a:t>与特征值</a:t>
            </a:r>
            <a:r>
              <a:rPr kumimoji="0" lang="zh-CN" altLang="en-US" b="0" i="1" dirty="0">
                <a:solidFill>
                  <a:srgbClr val="FFFFFF"/>
                </a:solidFill>
                <a:sym typeface="Symbol" panose="05050102010706020507" pitchFamily="18" charset="2"/>
              </a:rPr>
              <a:t></a:t>
            </a:r>
            <a:r>
              <a:rPr kumimoji="0" lang="en-US" altLang="zh-CN" b="0" baseline="-25000" dirty="0">
                <a:solidFill>
                  <a:srgbClr val="FFFFFF"/>
                </a:solidFill>
                <a:sym typeface="Symbol" panose="05050102010706020507" pitchFamily="18" charset="2"/>
              </a:rPr>
              <a:t>2</a:t>
            </a:r>
            <a:r>
              <a:rPr kumimoji="0" lang="en-US" altLang="zh-CN" b="0" dirty="0">
                <a:solidFill>
                  <a:srgbClr val="FFFFFF"/>
                </a:solidFill>
                <a:sym typeface="Symbol" panose="05050102010706020507" pitchFamily="18" charset="2"/>
              </a:rPr>
              <a:t> = </a:t>
            </a:r>
            <a:r>
              <a:rPr kumimoji="0" lang="en-US" altLang="zh-CN" b="0" i="1" dirty="0">
                <a:solidFill>
                  <a:srgbClr val="FFFFFF"/>
                </a:solidFill>
                <a:sym typeface="Symbol" panose="05050102010706020507" pitchFamily="18" charset="2"/>
              </a:rPr>
              <a:t></a:t>
            </a:r>
            <a:r>
              <a:rPr kumimoji="0" lang="en-US" altLang="zh-CN" b="0" baseline="-25000" dirty="0">
                <a:solidFill>
                  <a:srgbClr val="FFFFFF"/>
                </a:solidFill>
                <a:sym typeface="Symbol" panose="05050102010706020507" pitchFamily="18" charset="2"/>
              </a:rPr>
              <a:t>3</a:t>
            </a:r>
            <a:r>
              <a:rPr kumimoji="0" lang="en-US" altLang="zh-CN" b="0" dirty="0">
                <a:solidFill>
                  <a:srgbClr val="FFFFFF"/>
                </a:solidFill>
                <a:sym typeface="Symbol" panose="05050102010706020507" pitchFamily="18" charset="2"/>
              </a:rPr>
              <a:t> = 3</a:t>
            </a:r>
            <a:r>
              <a:rPr kumimoji="0" lang="zh-CN" altLang="en-US" b="0" dirty="0">
                <a:solidFill>
                  <a:srgbClr val="FFFFFF"/>
                </a:solidFill>
              </a:rPr>
              <a:t>对应的特征向量为</a:t>
            </a:r>
          </a:p>
          <a:p>
            <a:pPr eaLnBrk="1" hangingPunct="1">
              <a:buClr>
                <a:srgbClr val="FFFFCC"/>
              </a:buClr>
              <a:defRPr/>
            </a:pPr>
            <a:endParaRPr kumimoji="0" lang="zh-CN" altLang="en-US" b="0" dirty="0">
              <a:solidFill>
                <a:srgbClr val="FFFFFF"/>
              </a:solidFill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zh-CN" altLang="en-US" b="0" dirty="0">
              <a:solidFill>
                <a:srgbClr val="FFFFFF"/>
              </a:solidFill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zh-CN" altLang="en-US" b="0" dirty="0">
              <a:solidFill>
                <a:srgbClr val="FFFFFF"/>
              </a:solidFill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</a:endParaRPr>
          </a:p>
          <a:p>
            <a:pPr eaLnBrk="1" hangingPunct="1">
              <a:buClr>
                <a:srgbClr val="FFFFCC"/>
              </a:buClr>
              <a:defRPr/>
            </a:pPr>
            <a:r>
              <a:rPr kumimoji="0" lang="zh-CN" altLang="en-US" b="0" dirty="0">
                <a:solidFill>
                  <a:srgbClr val="FFFFFF"/>
                </a:solidFill>
              </a:rPr>
              <a:t>其中</a:t>
            </a:r>
            <a:r>
              <a:rPr kumimoji="0" lang="en-US" altLang="zh-CN" b="0" i="1" dirty="0">
                <a:solidFill>
                  <a:srgbClr val="FFFFFF"/>
                </a:solidFill>
                <a:sym typeface="Symbol" panose="05050102010706020507" pitchFamily="18" charset="2"/>
              </a:rPr>
              <a:t>k</a:t>
            </a:r>
            <a:r>
              <a:rPr kumimoji="0" lang="en-US" altLang="zh-CN" b="0" baseline="-25000" dirty="0">
                <a:solidFill>
                  <a:srgbClr val="FFFFFF"/>
                </a:solidFill>
                <a:sym typeface="Symbol" panose="05050102010706020507" pitchFamily="18" charset="2"/>
              </a:rPr>
              <a:t>2</a:t>
            </a:r>
            <a:r>
              <a:rPr kumimoji="0" lang="en-US" altLang="zh-CN" b="0" dirty="0">
                <a:solidFill>
                  <a:srgbClr val="FFFFFF"/>
                </a:solidFill>
                <a:sym typeface="Symbol" panose="05050102010706020507" pitchFamily="18" charset="2"/>
              </a:rPr>
              <a:t> , </a:t>
            </a:r>
            <a:r>
              <a:rPr kumimoji="0" lang="en-US" altLang="zh-CN" b="0" i="1" dirty="0">
                <a:solidFill>
                  <a:srgbClr val="FFFFFF"/>
                </a:solidFill>
                <a:sym typeface="Symbol" panose="05050102010706020507" pitchFamily="18" charset="2"/>
              </a:rPr>
              <a:t>k</a:t>
            </a:r>
            <a:r>
              <a:rPr kumimoji="0" lang="en-US" altLang="zh-CN" b="0" baseline="-25000" dirty="0">
                <a:solidFill>
                  <a:srgbClr val="FFFFFF"/>
                </a:solidFill>
                <a:sym typeface="Symbol" panose="05050102010706020507" pitchFamily="18" charset="2"/>
              </a:rPr>
              <a:t>3</a:t>
            </a:r>
            <a:r>
              <a:rPr kumimoji="0" lang="zh-CN" altLang="en-US" b="0" dirty="0">
                <a:solidFill>
                  <a:srgbClr val="FFFFFF"/>
                </a:solidFill>
              </a:rPr>
              <a:t>不全为</a:t>
            </a:r>
            <a:r>
              <a:rPr kumimoji="0" lang="en-US" altLang="zh-CN" b="0" dirty="0">
                <a:solidFill>
                  <a:srgbClr val="FFFFFF"/>
                </a:solidFill>
              </a:rPr>
              <a:t>0.</a:t>
            </a:r>
          </a:p>
        </p:txBody>
      </p:sp>
      <p:graphicFrame>
        <p:nvGraphicFramePr>
          <p:cNvPr id="90115" name="Object 5"/>
          <p:cNvGraphicFramePr>
            <a:graphicFrameLocks noChangeAspect="1"/>
          </p:cNvGraphicFramePr>
          <p:nvPr/>
        </p:nvGraphicFramePr>
        <p:xfrm>
          <a:off x="2411413" y="26988"/>
          <a:ext cx="4046537" cy="211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638252" imgH="819122" progId="Equation.3">
                  <p:embed/>
                </p:oleObj>
              </mc:Choice>
              <mc:Fallback>
                <p:oleObj name="公式" r:id="rId2" imgW="1638252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6988"/>
                        <a:ext cx="4046537" cy="211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1514475" y="3335338"/>
          <a:ext cx="5835650" cy="211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409645" imgH="819122" progId="Equation.3">
                  <p:embed/>
                </p:oleObj>
              </mc:Choice>
              <mc:Fallback>
                <p:oleObj name="公式" r:id="rId4" imgW="2409645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4475" y="3335338"/>
                        <a:ext cx="5835650" cy="211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03174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552" y="1340768"/>
            <a:ext cx="7992888" cy="4573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dirty="0"/>
              <a:t>在将可对角矩阵相似对角化为对角阵时，</a:t>
            </a:r>
            <a:r>
              <a:rPr lang="zh-CN" altLang="en-US" dirty="0">
                <a:solidFill>
                  <a:srgbClr val="FF0000"/>
                </a:solidFill>
              </a:rPr>
              <a:t>并没有规定对角阵中对角元的顺序和取值约定，所以对角阵是不唯一的，相应的相似变换也不是唯一的</a:t>
            </a:r>
            <a:r>
              <a:rPr lang="zh-CN" altLang="en-US" dirty="0"/>
              <a:t>。类似地，对实对称矩阵正交对角化后得到的对角阵也不是唯一的，相应的正交变换也不是唯一的。所以化二次型为标准形时，采用的可逆变换（满秩变换）不是唯一的，得到的标准形自然也不是唯一的。</a:t>
            </a:r>
          </a:p>
        </p:txBody>
      </p:sp>
    </p:spTree>
    <p:extLst>
      <p:ext uri="{BB962C8B-B14F-4D97-AF65-F5344CB8AC3E}">
        <p14:creationId xmlns:p14="http://schemas.microsoft.com/office/powerpoint/2010/main" val="942410472"/>
      </p:ext>
    </p:extLst>
  </p:cSld>
  <p:clrMapOvr>
    <a:masterClrMapping/>
  </p:clrMapOvr>
  <p:transition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7504" y="2924944"/>
            <a:ext cx="8785225" cy="3065463"/>
            <a:chOff x="113" y="754"/>
            <a:chExt cx="5534" cy="1931"/>
          </a:xfrm>
        </p:grpSpPr>
        <p:sp>
          <p:nvSpPr>
            <p:cNvPr id="3" name="Text Box 3"/>
            <p:cNvSpPr txBox="1">
              <a:spLocks noChangeArrowheads="1"/>
            </p:cNvSpPr>
            <p:nvPr/>
          </p:nvSpPr>
          <p:spPr bwMode="auto">
            <a:xfrm>
              <a:off x="113" y="754"/>
              <a:ext cx="5534" cy="1931"/>
            </a:xfrm>
            <a:prstGeom prst="rect">
              <a:avLst/>
            </a:prstGeom>
            <a:solidFill>
              <a:srgbClr val="CCFFCC"/>
            </a:solidFill>
            <a:ln w="508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30000"/>
                </a:lnSpc>
                <a:buFontTx/>
                <a:buNone/>
                <a:defRPr/>
              </a:pPr>
              <a:r>
                <a:rPr lang="zh-CN" altLang="en-US" sz="2800" dirty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黑体" pitchFamily="49" charset="-122"/>
                  <a:ea typeface="黑体" pitchFamily="49" charset="-122"/>
                </a:rPr>
                <a:t>定理</a:t>
              </a:r>
              <a:r>
                <a:rPr lang="en-US" altLang="zh-CN" sz="2800" dirty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  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秩为   的二次型           经过两个</a:t>
              </a:r>
              <a:r>
                <a:rPr lang="zh-CN" altLang="en-US" sz="2800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可逆线性变换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            ，     ，分别化成标准形</a:t>
              </a:r>
            </a:p>
            <a:p>
              <a:pPr>
                <a:lnSpc>
                  <a:spcPct val="130000"/>
                </a:lnSpc>
                <a:buFontTx/>
                <a:buNone/>
                <a:defRPr/>
              </a:pP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                      及</a:t>
              </a:r>
            </a:p>
            <a:p>
              <a:pPr>
                <a:lnSpc>
                  <a:spcPct val="150000"/>
                </a:lnSpc>
                <a:buFontTx/>
                <a:buNone/>
                <a:defRPr/>
              </a:pP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则两组系数中，取</a:t>
              </a:r>
              <a:r>
                <a:rPr lang="zh-CN" altLang="en-US" sz="2800" dirty="0">
                  <a:solidFill>
                    <a:srgbClr val="00B0F0"/>
                  </a:solidFill>
                  <a:latin typeface="黑体" pitchFamily="49" charset="-122"/>
                  <a:ea typeface="黑体" pitchFamily="49" charset="-122"/>
                </a:rPr>
                <a:t>正值的个数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（即</a:t>
              </a:r>
              <a:r>
                <a:rPr lang="zh-CN" altLang="en-US" sz="2800" dirty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黑体" pitchFamily="49" charset="-122"/>
                  <a:ea typeface="黑体" pitchFamily="49" charset="-122"/>
                </a:rPr>
                <a:t>正惯性指数</a:t>
              </a:r>
              <a:r>
                <a:rPr lang="zh-CN" altLang="en-US" sz="2800" dirty="0">
                  <a:latin typeface="黑体" pitchFamily="49" charset="-122"/>
                  <a:ea typeface="黑体" pitchFamily="49" charset="-122"/>
                </a:rPr>
                <a:t>   ）</a:t>
              </a:r>
              <a:r>
                <a:rPr lang="zh-CN" altLang="en-US" sz="2800" dirty="0">
                  <a:ea typeface="黑体" pitchFamily="49" charset="-122"/>
                </a:rPr>
                <a:t>相等。显然，</a:t>
              </a:r>
              <a:r>
                <a:rPr lang="zh-CN" altLang="en-US" sz="2800" dirty="0">
                  <a:solidFill>
                    <a:srgbClr val="00B0F0"/>
                  </a:solidFill>
                  <a:ea typeface="黑体" pitchFamily="49" charset="-122"/>
                </a:rPr>
                <a:t>负数个数</a:t>
              </a:r>
              <a:r>
                <a:rPr lang="zh-CN" altLang="en-US" sz="2800" dirty="0">
                  <a:ea typeface="黑体" pitchFamily="49" charset="-122"/>
                </a:rPr>
                <a:t>即</a:t>
              </a:r>
              <a:r>
                <a:rPr lang="zh-CN" altLang="en-US" sz="2800" dirty="0">
                  <a:solidFill>
                    <a:srgbClr val="3333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黑体" pitchFamily="49" charset="-122"/>
                </a:rPr>
                <a:t>负惯性指数</a:t>
              </a:r>
              <a:r>
                <a:rPr lang="zh-CN" altLang="en-US" sz="2800" dirty="0">
                  <a:ea typeface="黑体" pitchFamily="49" charset="-122"/>
                </a:rPr>
                <a:t>      也相等。</a:t>
              </a:r>
              <a:endParaRPr lang="zh-CN" altLang="en-US" sz="2800" dirty="0">
                <a:latin typeface="黑体" pitchFamily="49" charset="-122"/>
                <a:ea typeface="黑体" pitchFamily="49" charset="-122"/>
              </a:endParaRPr>
            </a:p>
          </p:txBody>
        </p:sp>
        <p:graphicFrame>
          <p:nvGraphicFramePr>
            <p:cNvPr id="4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06777771"/>
                </p:ext>
              </p:extLst>
            </p:nvPr>
          </p:nvGraphicFramePr>
          <p:xfrm>
            <a:off x="1346" y="855"/>
            <a:ext cx="209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14102" imgH="126780" progId="Equation.DSMT4">
                    <p:embed/>
                  </p:oleObj>
                </mc:Choice>
                <mc:Fallback>
                  <p:oleObj name="Equation" r:id="rId3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6" y="855"/>
                          <a:ext cx="209" cy="232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08459474"/>
                </p:ext>
              </p:extLst>
            </p:nvPr>
          </p:nvGraphicFramePr>
          <p:xfrm>
            <a:off x="2527" y="793"/>
            <a:ext cx="1069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685800" imgH="228600" progId="Equation.DSMT4">
                    <p:embed/>
                  </p:oleObj>
                </mc:Choice>
                <mc:Fallback>
                  <p:oleObj name="Equation" r:id="rId5" imgW="6858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27" y="793"/>
                          <a:ext cx="1069" cy="356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4824930"/>
                </p:ext>
              </p:extLst>
            </p:nvPr>
          </p:nvGraphicFramePr>
          <p:xfrm>
            <a:off x="4740" y="1929"/>
            <a:ext cx="237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52334" imgH="139639" progId="Equation.DSMT4">
                    <p:embed/>
                  </p:oleObj>
                </mc:Choice>
                <mc:Fallback>
                  <p:oleObj name="Equation" r:id="rId7" imgW="152334" imgH="139639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0" y="1929"/>
                          <a:ext cx="237" cy="218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9135907"/>
                </p:ext>
              </p:extLst>
            </p:nvPr>
          </p:nvGraphicFramePr>
          <p:xfrm>
            <a:off x="163" y="1477"/>
            <a:ext cx="2532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625600" imgH="241300" progId="Equation.DSMT4">
                    <p:embed/>
                  </p:oleObj>
                </mc:Choice>
                <mc:Fallback>
                  <p:oleObj name="Equation" r:id="rId9" imgW="1625600" imgH="2413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" y="1477"/>
                          <a:ext cx="2532" cy="375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41911871"/>
                </p:ext>
              </p:extLst>
            </p:nvPr>
          </p:nvGraphicFramePr>
          <p:xfrm>
            <a:off x="3596" y="2358"/>
            <a:ext cx="217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39700" imgH="139700" progId="Equation.DSMT4">
                    <p:embed/>
                  </p:oleObj>
                </mc:Choice>
                <mc:Fallback>
                  <p:oleObj name="Equation" r:id="rId11" imgW="139700" imgH="1397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6" y="2358"/>
                          <a:ext cx="217" cy="217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9"/>
            <p:cNvGraphicFramePr>
              <a:graphicFrameLocks noChangeAspect="1"/>
            </p:cNvGraphicFramePr>
            <p:nvPr/>
          </p:nvGraphicFramePr>
          <p:xfrm>
            <a:off x="2200" y="1207"/>
            <a:ext cx="771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494870" imgH="203024" progId="Equation.DSMT4">
                    <p:embed/>
                  </p:oleObj>
                </mc:Choice>
                <mc:Fallback>
                  <p:oleObj name="Equation" r:id="rId13" imgW="494870" imgH="203024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0" y="1207"/>
                          <a:ext cx="771" cy="316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10"/>
            <p:cNvGraphicFramePr>
              <a:graphicFrameLocks noChangeAspect="1"/>
            </p:cNvGraphicFramePr>
            <p:nvPr/>
          </p:nvGraphicFramePr>
          <p:xfrm>
            <a:off x="930" y="1207"/>
            <a:ext cx="831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533169" imgH="203112" progId="Equation.DSMT4">
                    <p:embed/>
                  </p:oleObj>
                </mc:Choice>
                <mc:Fallback>
                  <p:oleObj name="Equation" r:id="rId15" imgW="533169" imgH="203112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0" y="1207"/>
                          <a:ext cx="831" cy="316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03202307"/>
                </p:ext>
              </p:extLst>
            </p:nvPr>
          </p:nvGraphicFramePr>
          <p:xfrm>
            <a:off x="2967" y="1477"/>
            <a:ext cx="2532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1625600" imgH="241300" progId="Equation.DSMT4">
                    <p:embed/>
                  </p:oleObj>
                </mc:Choice>
                <mc:Fallback>
                  <p:oleObj name="Equation" r:id="rId17" imgW="1625600" imgH="2413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7" y="1477"/>
                          <a:ext cx="2532" cy="375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矩形 11"/>
          <p:cNvSpPr/>
          <p:nvPr/>
        </p:nvSpPr>
        <p:spPr>
          <a:xfrm>
            <a:off x="539304" y="577665"/>
            <a:ext cx="7489825" cy="1816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dirty="0"/>
              <a:t>由</a:t>
            </a:r>
            <a:r>
              <a:rPr lang="en-US" altLang="zh-CN" dirty="0"/>
              <a:t>5.2</a:t>
            </a:r>
            <a:r>
              <a:rPr lang="zh-CN" altLang="en-US" dirty="0"/>
              <a:t>节及前面的讨论可知，</a:t>
            </a:r>
            <a:r>
              <a:rPr lang="zh-CN" altLang="en-US" dirty="0">
                <a:solidFill>
                  <a:srgbClr val="FF0000"/>
                </a:solidFill>
              </a:rPr>
              <a:t>二次型的标准形是不唯一的</a:t>
            </a:r>
            <a:r>
              <a:rPr lang="zh-CN" altLang="en-US" dirty="0"/>
              <a:t>，但有下述惯性定理</a:t>
            </a:r>
            <a:r>
              <a:rPr lang="en-US" altLang="zh-CN" dirty="0"/>
              <a:t>(inertial theorem)</a:t>
            </a:r>
            <a:r>
              <a:rPr lang="zh-CN" altLang="en-US" dirty="0"/>
              <a:t>，它是</a:t>
            </a:r>
            <a:r>
              <a:rPr lang="en-US" altLang="zh-CN" dirty="0"/>
              <a:t>James Joseph Sylvester(1814--1897)</a:t>
            </a:r>
            <a:r>
              <a:rPr lang="zh-CN" altLang="en-US" dirty="0"/>
              <a:t>在</a:t>
            </a:r>
            <a:r>
              <a:rPr lang="en-US" altLang="zh-CN" dirty="0"/>
              <a:t>1852</a:t>
            </a:r>
            <a:r>
              <a:rPr lang="zh-CN" altLang="en-US" dirty="0"/>
              <a:t>年得出的，其证明略</a:t>
            </a:r>
            <a:r>
              <a:rPr lang="en-US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23564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84138"/>
            <a:ext cx="9036050" cy="909172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defRPr/>
            </a:pPr>
            <a:endParaRPr kumimoji="0" lang="en-US" altLang="zh-CN" sz="3200" b="0" kern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/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defRPr/>
            </a:pPr>
            <a:r>
              <a:rPr kumimoji="0" lang="en-US" altLang="zh-CN" sz="3200" kern="0" dirty="0">
                <a:ea typeface="宋体"/>
              </a:rPr>
              <a:t>Theorem 5.4 </a:t>
            </a:r>
            <a:r>
              <a:rPr kumimoji="0" lang="zh-CN" altLang="en-US" sz="3200" kern="0" dirty="0">
                <a:ea typeface="宋体"/>
              </a:rPr>
              <a:t>设</a:t>
            </a:r>
            <a:r>
              <a:rPr kumimoji="0" lang="en-US" altLang="zh-CN" sz="3200" i="1" kern="0" dirty="0">
                <a:ea typeface="宋体"/>
              </a:rPr>
              <a:t>f </a:t>
            </a:r>
            <a:r>
              <a:rPr kumimoji="0" lang="en-US" altLang="zh-CN" sz="3200" kern="0" dirty="0">
                <a:ea typeface="宋体"/>
              </a:rPr>
              <a:t>= </a:t>
            </a:r>
            <a:r>
              <a:rPr kumimoji="0" lang="en-US" altLang="zh-CN" sz="3200" i="1" kern="0" dirty="0" err="1">
                <a:ea typeface="宋体"/>
              </a:rPr>
              <a:t>x</a:t>
            </a:r>
            <a:r>
              <a:rPr kumimoji="0" lang="en-US" altLang="zh-CN" sz="3200" kern="0" baseline="30000" dirty="0" err="1">
                <a:ea typeface="宋体"/>
              </a:rPr>
              <a:t>T</a:t>
            </a:r>
            <a:r>
              <a:rPr kumimoji="0" lang="en-US" altLang="zh-CN" sz="3200" i="1" kern="0" dirty="0" err="1">
                <a:ea typeface="宋体"/>
              </a:rPr>
              <a:t>Ax</a:t>
            </a:r>
            <a:r>
              <a:rPr kumimoji="0" lang="zh-CN" altLang="en-US" sz="3200" kern="0" dirty="0">
                <a:ea typeface="宋体"/>
              </a:rPr>
              <a:t>是二次型</a:t>
            </a:r>
            <a:r>
              <a:rPr kumimoji="0" lang="en-US" altLang="zh-CN" sz="3200" kern="0" dirty="0">
                <a:ea typeface="宋体"/>
              </a:rPr>
              <a:t>, </a:t>
            </a:r>
            <a:r>
              <a:rPr kumimoji="0" lang="zh-CN" altLang="en-US" sz="3200" kern="0" dirty="0">
                <a:ea typeface="宋体"/>
              </a:rPr>
              <a:t>则 </a:t>
            </a:r>
            <a:r>
              <a:rPr kumimoji="0" lang="en-US" altLang="zh-CN" sz="3200" i="1" kern="0" dirty="0">
                <a:ea typeface="宋体"/>
              </a:rPr>
              <a:t>f </a:t>
            </a:r>
            <a:r>
              <a:rPr kumimoji="0" lang="zh-CN" altLang="en-US" sz="3200" kern="0" dirty="0">
                <a:ea typeface="宋体"/>
              </a:rPr>
              <a:t>的任何标准化二次型中</a:t>
            </a:r>
            <a:r>
              <a:rPr kumimoji="0" lang="en-US" altLang="zh-CN" sz="3200" kern="0" dirty="0">
                <a:ea typeface="宋体"/>
              </a:rPr>
              <a:t>, </a:t>
            </a:r>
            <a:r>
              <a:rPr kumimoji="0" lang="zh-CN" altLang="en-US" sz="3200" kern="0" dirty="0">
                <a:solidFill>
                  <a:srgbClr val="FF0000"/>
                </a:solidFill>
                <a:ea typeface="宋体"/>
              </a:rPr>
              <a:t>正系数的个数和负系数的个数是不变的</a:t>
            </a:r>
            <a:r>
              <a:rPr kumimoji="0" lang="en-US" altLang="zh-CN" sz="3200" kern="0" dirty="0">
                <a:solidFill>
                  <a:srgbClr val="FF0000"/>
                </a:solidFill>
                <a:ea typeface="宋体"/>
              </a:rPr>
              <a:t>, </a:t>
            </a:r>
            <a:r>
              <a:rPr kumimoji="0" lang="zh-CN" altLang="en-US" sz="3200" kern="0" dirty="0">
                <a:solidFill>
                  <a:srgbClr val="FF0000"/>
                </a:solidFill>
                <a:ea typeface="宋体"/>
              </a:rPr>
              <a:t>且其和等于</a:t>
            </a:r>
            <a:r>
              <a:rPr kumimoji="0" lang="en-US" altLang="zh-CN" sz="3200" i="1" kern="0" dirty="0">
                <a:solidFill>
                  <a:srgbClr val="FF0000"/>
                </a:solidFill>
                <a:ea typeface="宋体"/>
              </a:rPr>
              <a:t>f </a:t>
            </a:r>
            <a:r>
              <a:rPr kumimoji="0" lang="zh-CN" altLang="en-US" sz="3200" kern="0" dirty="0">
                <a:solidFill>
                  <a:srgbClr val="FF0000"/>
                </a:solidFill>
                <a:ea typeface="宋体"/>
              </a:rPr>
              <a:t>的秩</a:t>
            </a:r>
            <a:r>
              <a:rPr kumimoji="0" lang="en-US" altLang="zh-CN" sz="3200" kern="0" dirty="0">
                <a:ea typeface="宋体"/>
              </a:rPr>
              <a:t>.</a:t>
            </a:r>
            <a:endParaRPr kumimoji="0" lang="en-US" altLang="zh-CN" sz="3200" b="0" kern="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/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defRPr/>
            </a:pPr>
            <a:r>
              <a:rPr kumimoji="0" lang="zh-CN" altLang="en-US" sz="3200" kern="0" dirty="0">
                <a:solidFill>
                  <a:srgbClr val="0000FF"/>
                </a:solidFill>
                <a:ea typeface="宋体"/>
              </a:rPr>
              <a:t>正系数的个数称为正惯性指数</a:t>
            </a:r>
            <a:r>
              <a:rPr kumimoji="0" lang="en-US" altLang="zh-CN" sz="3200" kern="0" dirty="0">
                <a:ea typeface="宋体"/>
              </a:rPr>
              <a:t>(positive inertia index), </a:t>
            </a:r>
            <a:r>
              <a:rPr kumimoji="0" lang="zh-CN" altLang="en-US" sz="3200" kern="0" dirty="0">
                <a:solidFill>
                  <a:srgbClr val="00B050"/>
                </a:solidFill>
                <a:ea typeface="宋体"/>
              </a:rPr>
              <a:t>负系数的个数称为负惯性指数</a:t>
            </a:r>
            <a:r>
              <a:rPr kumimoji="0" lang="en-US" altLang="zh-CN" sz="3200" kern="0" dirty="0">
                <a:ea typeface="宋体"/>
              </a:rPr>
              <a:t>(negative inertia index). </a:t>
            </a: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defRPr/>
            </a:pPr>
            <a:endParaRPr kumimoji="0" lang="en-US" altLang="zh-CN" sz="3200" b="0" kern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/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defRPr/>
            </a:pPr>
            <a:r>
              <a:rPr kumimoji="0" lang="zh-CN" altLang="en-US" sz="3200" kern="0" dirty="0">
                <a:solidFill>
                  <a:srgbClr val="FF0000"/>
                </a:solidFill>
                <a:ea typeface="宋体"/>
              </a:rPr>
              <a:t>尽管“沧海桑田”，仍有能够“永恒”之物，即</a:t>
            </a:r>
            <a:r>
              <a:rPr kumimoji="0" lang="zh-CN" altLang="en-US" sz="3200" kern="0" dirty="0">
                <a:solidFill>
                  <a:srgbClr val="00B050"/>
                </a:solidFill>
                <a:ea typeface="宋体"/>
              </a:rPr>
              <a:t>两个对角阵中非零元个数、正元个数、负元个数都是相同的</a:t>
            </a:r>
            <a:r>
              <a:rPr kumimoji="0" lang="zh-CN" altLang="en-US" sz="3200" kern="0" dirty="0">
                <a:solidFill>
                  <a:srgbClr val="FF0000"/>
                </a:solidFill>
                <a:ea typeface="宋体"/>
              </a:rPr>
              <a:t>，此即西尔维斯特</a:t>
            </a:r>
            <a:r>
              <a:rPr kumimoji="0" lang="en-US" altLang="zh-CN" sz="3200" kern="0" dirty="0">
                <a:solidFill>
                  <a:srgbClr val="FF0000"/>
                </a:solidFill>
                <a:ea typeface="宋体"/>
              </a:rPr>
              <a:t>(Sylvester)</a:t>
            </a:r>
            <a:r>
              <a:rPr kumimoji="0" lang="zh-CN" altLang="en-US" sz="3200" kern="0" dirty="0">
                <a:solidFill>
                  <a:srgbClr val="FF0000"/>
                </a:solidFill>
                <a:ea typeface="宋体"/>
              </a:rPr>
              <a:t>惯性定理。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FFFFCC"/>
              </a:buClr>
              <a:buSzPct val="70000"/>
              <a:defRPr/>
            </a:pPr>
            <a:endParaRPr kumimoji="0" lang="en-US" altLang="zh-CN" sz="3200" b="0" kern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/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defRPr/>
            </a:pPr>
            <a:endParaRPr kumimoji="0" lang="en-US" altLang="zh-CN" sz="3200" b="0" kern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/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defRPr/>
            </a:pPr>
            <a:endParaRPr kumimoji="0" lang="en-US" altLang="zh-CN" sz="3200" b="0" kern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/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defRPr/>
            </a:pPr>
            <a:endParaRPr kumimoji="0" lang="en-US" altLang="zh-CN" sz="3200" b="0" kern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/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FFFFCC"/>
              </a:buClr>
              <a:buSzPct val="70000"/>
              <a:buFont typeface="Wingdings" pitchFamily="2" charset="2"/>
              <a:buChar char="n"/>
              <a:defRPr/>
            </a:pPr>
            <a:endParaRPr kumimoji="0" lang="zh-CN" altLang="en-US" sz="1800" b="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81353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6513" y="98425"/>
            <a:ext cx="9144001" cy="6727996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ct val="20000"/>
              </a:spcBef>
              <a:buClr>
                <a:srgbClr val="FFFFCC"/>
              </a:buClr>
              <a:buSzPct val="70000"/>
              <a:buFont typeface="Wingdings" pitchFamily="2" charset="2"/>
              <a:buChar char="n"/>
              <a:defRPr/>
            </a:pP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对于实对称矩阵</a:t>
            </a:r>
            <a:r>
              <a:rPr kumimoji="0" lang="en-US" altLang="zh-CN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A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的对应于</a:t>
            </a:r>
            <a:r>
              <a:rPr kumimoji="0" lang="zh-CN" altLang="en-US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重数为</a:t>
            </a:r>
            <a:r>
              <a:rPr kumimoji="0" lang="en-US" altLang="zh-CN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d</a:t>
            </a:r>
            <a:r>
              <a:rPr kumimoji="0" lang="zh-CN" altLang="en-US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的特征值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,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必存在</a:t>
            </a:r>
            <a:r>
              <a:rPr kumimoji="0" lang="en-US" altLang="zh-CN" b="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d</a:t>
            </a:r>
            <a:r>
              <a:rPr kumimoji="0" lang="zh-CN" altLang="en-US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个线性无关的特征向量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,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它们就是齐次线性方程组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(</a:t>
            </a:r>
            <a:r>
              <a:rPr kumimoji="0" lang="en-US" altLang="zh-CN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A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 - </a:t>
            </a:r>
            <a:r>
              <a:rPr kumimoji="0" lang="en-US" altLang="zh-CN" b="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  <a:sym typeface="Symbol" panose="05050102010706020507" pitchFamily="18" charset="2"/>
              </a:rPr>
              <a:t></a:t>
            </a:r>
            <a:r>
              <a:rPr kumimoji="0" lang="en-US" altLang="zh-CN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E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)</a:t>
            </a:r>
            <a:r>
              <a:rPr kumimoji="0" lang="en-US" altLang="zh-CN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x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 = </a:t>
            </a:r>
            <a:r>
              <a:rPr kumimoji="0" lang="en-US" altLang="zh-CN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0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的基础解系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. </a:t>
            </a:r>
          </a:p>
          <a:p>
            <a:pPr marL="800100" lvl="1" indent="-342900" eaLnBrk="1" hangingPunct="1">
              <a:lnSpc>
                <a:spcPct val="150000"/>
              </a:lnSpc>
              <a:spcBef>
                <a:spcPct val="20000"/>
              </a:spcBef>
              <a:buClr>
                <a:srgbClr val="FFFFCC"/>
              </a:buClr>
              <a:buSzPct val="70000"/>
              <a:buFont typeface="Wingdings" pitchFamily="2" charset="2"/>
              <a:buChar char="n"/>
              <a:defRPr/>
            </a:pP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将其单位正交化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, 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就得到</a:t>
            </a:r>
            <a:r>
              <a:rPr kumimoji="0" lang="en-US" altLang="zh-CN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A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的对应于特征值的两两正交的单位特征向量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. 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再由定理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5.2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知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,</a:t>
            </a:r>
            <a:r>
              <a:rPr kumimoji="0" lang="en-US" altLang="zh-CN" b="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n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阶实对称矩阵</a:t>
            </a:r>
            <a:r>
              <a:rPr kumimoji="0" lang="en-US" altLang="zh-CN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A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必存在</a:t>
            </a:r>
            <a:r>
              <a:rPr kumimoji="0" lang="en-US" altLang="zh-CN" b="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n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个两两正交的单位特征向量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,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以它们为</a:t>
            </a:r>
            <a:r>
              <a:rPr kumimoji="0" lang="zh-CN" altLang="en-US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列向量构成矩阵</a:t>
            </a:r>
            <a:r>
              <a:rPr kumimoji="0" lang="en-US" altLang="zh-CN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P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,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则</a:t>
            </a:r>
            <a:r>
              <a:rPr kumimoji="0" lang="en-US" altLang="zh-CN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P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是正交矩阵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. </a:t>
            </a:r>
            <a:r>
              <a:rPr kumimoji="0" lang="zh-CN" altLang="en-US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以</a:t>
            </a:r>
            <a:r>
              <a:rPr kumimoji="0" lang="en-US" altLang="zh-CN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P</a:t>
            </a:r>
            <a:r>
              <a:rPr kumimoji="0" lang="zh-CN" altLang="en-US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的列向量作为坐标轴</a:t>
            </a:r>
            <a:r>
              <a:rPr kumimoji="0" lang="en-US" altLang="zh-CN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,</a:t>
            </a:r>
            <a:r>
              <a:rPr kumimoji="0" lang="zh-CN" altLang="en-US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称为</a:t>
            </a:r>
            <a:r>
              <a:rPr kumimoji="0" lang="zh-CN" altLang="en-US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新魏" panose="02010800040101010101" pitchFamily="2" charset="-122"/>
              </a:rPr>
              <a:t>主轴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,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二次型有最简单的形式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,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于是有下面的</a:t>
            </a:r>
            <a:r>
              <a:rPr kumimoji="0" lang="zh-CN" alt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新魏" panose="02010800040101010101" pitchFamily="2" charset="-122"/>
              </a:rPr>
              <a:t>主轴定理</a:t>
            </a:r>
            <a:r>
              <a:rPr kumimoji="0" lang="zh-CN" alt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：</a:t>
            </a:r>
            <a:endParaRPr kumimoji="0" lang="en-US" altLang="zh-CN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/>
            </a:endParaRPr>
          </a:p>
          <a:p>
            <a:pPr marL="800100" lvl="1" indent="-342900" eaLnBrk="1" hangingPunct="1">
              <a:lnSpc>
                <a:spcPct val="150000"/>
              </a:lnSpc>
              <a:spcBef>
                <a:spcPct val="20000"/>
              </a:spcBef>
              <a:buClr>
                <a:srgbClr val="FFFFCC"/>
              </a:buClr>
              <a:buSzPct val="70000"/>
              <a:buFont typeface="Wingdings" pitchFamily="2" charset="2"/>
              <a:buChar char="n"/>
              <a:defRPr/>
            </a:pPr>
            <a:endParaRPr kumimoji="0" lang="en-US" altLang="zh-CN" b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10703618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Theorem 5.3  (</a:t>
            </a:r>
            <a:r>
              <a:rPr lang="zh-CN" altLang="en-US" sz="3200" dirty="0">
                <a:solidFill>
                  <a:srgbClr val="FF0000"/>
                </a:solidFill>
              </a:rPr>
              <a:t>主轴定理</a:t>
            </a:r>
            <a:r>
              <a:rPr lang="en-US" altLang="zh-CN" sz="3200" dirty="0">
                <a:solidFill>
                  <a:schemeClr val="bg1"/>
                </a:solidFill>
              </a:rPr>
              <a:t>) </a:t>
            </a:r>
            <a:r>
              <a:rPr lang="zh-CN" altLang="en-US" sz="3200" dirty="0">
                <a:solidFill>
                  <a:schemeClr val="bg1"/>
                </a:solidFill>
              </a:rPr>
              <a:t>设</a:t>
            </a:r>
            <a:r>
              <a:rPr lang="en-US" altLang="zh-CN" sz="3200" i="1" dirty="0">
                <a:solidFill>
                  <a:schemeClr val="bg1"/>
                </a:solidFill>
              </a:rPr>
              <a:t>A</a:t>
            </a:r>
            <a:r>
              <a:rPr lang="zh-CN" altLang="en-US" sz="3200" dirty="0">
                <a:solidFill>
                  <a:schemeClr val="bg1"/>
                </a:solidFill>
              </a:rPr>
              <a:t>是</a:t>
            </a:r>
            <a:r>
              <a:rPr lang="en-US" altLang="zh-CN" sz="3200" i="1" dirty="0">
                <a:solidFill>
                  <a:schemeClr val="bg1"/>
                </a:solidFill>
              </a:rPr>
              <a:t>n</a:t>
            </a:r>
            <a:r>
              <a:rPr lang="zh-CN" altLang="en-US" sz="3200" dirty="0">
                <a:solidFill>
                  <a:schemeClr val="bg1"/>
                </a:solidFill>
              </a:rPr>
              <a:t>阶</a:t>
            </a:r>
            <a:r>
              <a:rPr lang="zh-CN" altLang="en-US" sz="3600" dirty="0">
                <a:solidFill>
                  <a:srgbClr val="FF0000"/>
                </a:solidFill>
              </a:rPr>
              <a:t>实对称矩阵</a:t>
            </a:r>
            <a:r>
              <a:rPr lang="en-US" altLang="zh-CN" sz="3200" dirty="0">
                <a:solidFill>
                  <a:schemeClr val="bg1"/>
                </a:solidFill>
              </a:rPr>
              <a:t>,</a:t>
            </a:r>
            <a:r>
              <a:rPr lang="zh-CN" altLang="en-US" sz="3200" dirty="0">
                <a:solidFill>
                  <a:schemeClr val="bg1"/>
                </a:solidFill>
              </a:rPr>
              <a:t>则存在</a:t>
            </a:r>
            <a:r>
              <a:rPr lang="zh-CN" altLang="en-US" sz="3200" dirty="0">
                <a:solidFill>
                  <a:srgbClr val="FF0000"/>
                </a:solidFill>
              </a:rPr>
              <a:t>正交矩阵</a:t>
            </a:r>
            <a:r>
              <a:rPr lang="en-US" altLang="zh-CN" sz="3200" i="1" dirty="0">
                <a:solidFill>
                  <a:schemeClr val="bg1"/>
                </a:solidFill>
              </a:rPr>
              <a:t>P</a:t>
            </a:r>
            <a:r>
              <a:rPr lang="zh-CN" altLang="en-US" sz="3200" dirty="0">
                <a:solidFill>
                  <a:schemeClr val="bg1"/>
                </a:solidFill>
              </a:rPr>
              <a:t>使得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zh-CN" altLang="en-US" sz="3200" dirty="0"/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zh-CN" sz="3200" dirty="0">
              <a:solidFill>
                <a:schemeClr val="bg1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其中</a:t>
            </a:r>
            <a:r>
              <a:rPr lang="zh-CN" altLang="en-US" sz="3200" i="1" dirty="0">
                <a:solidFill>
                  <a:schemeClr val="bg1"/>
                </a:solidFill>
                <a:sym typeface="Symbol" panose="05050102010706020507" pitchFamily="18" charset="2"/>
              </a:rPr>
              <a:t></a:t>
            </a:r>
            <a:r>
              <a:rPr lang="en-US" altLang="zh-CN" sz="3200" baseline="-25000" dirty="0">
                <a:solidFill>
                  <a:schemeClr val="bg1"/>
                </a:solidFill>
                <a:sym typeface="Symbol" panose="05050102010706020507" pitchFamily="18" charset="2"/>
              </a:rPr>
              <a:t>1</a:t>
            </a:r>
            <a:r>
              <a:rPr lang="en-US" altLang="zh-CN" sz="3200" dirty="0">
                <a:solidFill>
                  <a:schemeClr val="bg1"/>
                </a:solidFill>
                <a:sym typeface="Symbol" panose="05050102010706020507" pitchFamily="18" charset="2"/>
              </a:rPr>
              <a:t>, </a:t>
            </a:r>
            <a:r>
              <a:rPr lang="en-US" altLang="zh-CN" sz="3200" i="1" dirty="0">
                <a:solidFill>
                  <a:schemeClr val="bg1"/>
                </a:solidFill>
                <a:sym typeface="Symbol" panose="05050102010706020507" pitchFamily="18" charset="2"/>
              </a:rPr>
              <a:t></a:t>
            </a:r>
            <a:r>
              <a:rPr lang="en-US" altLang="zh-CN" sz="3200" baseline="-25000" dirty="0">
                <a:solidFill>
                  <a:schemeClr val="bg1"/>
                </a:solidFill>
                <a:sym typeface="Symbol" panose="05050102010706020507" pitchFamily="18" charset="2"/>
              </a:rPr>
              <a:t>2</a:t>
            </a:r>
            <a:r>
              <a:rPr lang="en-US" altLang="zh-CN" sz="3200" dirty="0">
                <a:solidFill>
                  <a:schemeClr val="bg1"/>
                </a:solidFill>
                <a:sym typeface="Symbol" panose="05050102010706020507" pitchFamily="18" charset="2"/>
              </a:rPr>
              <a:t>,…, </a:t>
            </a:r>
            <a:r>
              <a:rPr lang="en-US" altLang="zh-CN" sz="3200" i="1" dirty="0">
                <a:solidFill>
                  <a:schemeClr val="bg1"/>
                </a:solidFill>
                <a:sym typeface="Symbol" panose="05050102010706020507" pitchFamily="18" charset="2"/>
              </a:rPr>
              <a:t></a:t>
            </a:r>
            <a:r>
              <a:rPr lang="en-US" altLang="zh-CN" sz="3200" i="1" baseline="-25000" dirty="0">
                <a:solidFill>
                  <a:schemeClr val="bg1"/>
                </a:solidFill>
                <a:sym typeface="Symbol" panose="05050102010706020507" pitchFamily="18" charset="2"/>
              </a:rPr>
              <a:t>n</a:t>
            </a:r>
            <a:r>
              <a:rPr lang="zh-CN" altLang="en-US" sz="3200" dirty="0">
                <a:solidFill>
                  <a:schemeClr val="bg1"/>
                </a:solidFill>
              </a:rPr>
              <a:t>是</a:t>
            </a:r>
            <a:r>
              <a:rPr lang="en-US" altLang="zh-CN" sz="3200" i="1" dirty="0">
                <a:solidFill>
                  <a:schemeClr val="bg1"/>
                </a:solidFill>
              </a:rPr>
              <a:t>A</a:t>
            </a:r>
            <a:r>
              <a:rPr lang="zh-CN" altLang="en-US" sz="3200" dirty="0">
                <a:solidFill>
                  <a:schemeClr val="bg1"/>
                </a:solidFill>
              </a:rPr>
              <a:t>的全部特征值</a:t>
            </a:r>
            <a:r>
              <a:rPr lang="en-US" altLang="zh-CN" sz="3200" dirty="0">
                <a:solidFill>
                  <a:schemeClr val="bg1"/>
                </a:solidFill>
              </a:rPr>
              <a:t>.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zh-CN" sz="3200" dirty="0"/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之所以称为主轴定理</a:t>
            </a:r>
            <a:r>
              <a:rPr lang="en-US" altLang="zh-CN" sz="3200" dirty="0">
                <a:solidFill>
                  <a:schemeClr val="bg1"/>
                </a:solidFill>
              </a:rPr>
              <a:t>, </a:t>
            </a:r>
            <a:r>
              <a:rPr lang="zh-CN" altLang="en-US" sz="3200" dirty="0">
                <a:solidFill>
                  <a:schemeClr val="bg1"/>
                </a:solidFill>
              </a:rPr>
              <a:t>是因为只要将正交矩阵</a:t>
            </a:r>
            <a:r>
              <a:rPr lang="en-US" altLang="zh-CN" sz="3200" i="1" dirty="0">
                <a:solidFill>
                  <a:schemeClr val="bg1"/>
                </a:solidFill>
              </a:rPr>
              <a:t>P</a:t>
            </a:r>
            <a:r>
              <a:rPr lang="zh-CN" altLang="en-US" sz="3200" dirty="0">
                <a:solidFill>
                  <a:schemeClr val="bg1"/>
                </a:solidFill>
              </a:rPr>
              <a:t>的</a:t>
            </a:r>
            <a:r>
              <a:rPr lang="en-US" altLang="zh-CN" sz="3200" i="1" dirty="0">
                <a:solidFill>
                  <a:schemeClr val="bg1"/>
                </a:solidFill>
              </a:rPr>
              <a:t>n</a:t>
            </a:r>
            <a:r>
              <a:rPr lang="zh-CN" altLang="en-US" sz="3200" dirty="0">
                <a:solidFill>
                  <a:schemeClr val="bg1"/>
                </a:solidFill>
              </a:rPr>
              <a:t>个列向量作为“轴”</a:t>
            </a:r>
            <a:r>
              <a:rPr lang="en-US" altLang="zh-CN" sz="3200" dirty="0">
                <a:solidFill>
                  <a:schemeClr val="bg1"/>
                </a:solidFill>
              </a:rPr>
              <a:t>, </a:t>
            </a:r>
            <a:r>
              <a:rPr lang="zh-CN" altLang="en-US" sz="3200" dirty="0">
                <a:solidFill>
                  <a:schemeClr val="bg1"/>
                </a:solidFill>
              </a:rPr>
              <a:t>则二次型只在新坐标系下就</a:t>
            </a:r>
            <a:r>
              <a:rPr lang="zh-CN" altLang="en-US" sz="3200" dirty="0">
                <a:solidFill>
                  <a:srgbClr val="FF0000"/>
                </a:solidFill>
              </a:rPr>
              <a:t>只含有平方项</a:t>
            </a:r>
            <a:r>
              <a:rPr lang="en-US" altLang="zh-CN" sz="3200" dirty="0">
                <a:solidFill>
                  <a:schemeClr val="bg1"/>
                </a:solidFill>
              </a:rPr>
              <a:t>, </a:t>
            </a:r>
            <a:r>
              <a:rPr lang="zh-CN" altLang="en-US" sz="3200" dirty="0">
                <a:solidFill>
                  <a:schemeClr val="bg1"/>
                </a:solidFill>
              </a:rPr>
              <a:t>而不含有交叉项</a:t>
            </a:r>
            <a:r>
              <a:rPr lang="en-US" altLang="zh-CN" sz="3200" dirty="0">
                <a:solidFill>
                  <a:schemeClr val="bg1"/>
                </a:solidFill>
              </a:rPr>
              <a:t>.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zh-CN" sz="3200" dirty="0">
              <a:solidFill>
                <a:schemeClr val="bg1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显然</a:t>
            </a:r>
            <a:r>
              <a:rPr lang="en-US" altLang="zh-CN" sz="3200" dirty="0">
                <a:solidFill>
                  <a:schemeClr val="bg1"/>
                </a:solidFill>
              </a:rPr>
              <a:t>, </a:t>
            </a:r>
            <a:r>
              <a:rPr lang="zh-CN" altLang="en-US" sz="3200" dirty="0">
                <a:solidFill>
                  <a:schemeClr val="bg1"/>
                </a:solidFill>
              </a:rPr>
              <a:t>任何实对称矩阵</a:t>
            </a:r>
            <a:r>
              <a:rPr lang="en-US" altLang="zh-CN" sz="3200" dirty="0">
                <a:solidFill>
                  <a:schemeClr val="bg1"/>
                </a:solidFill>
              </a:rPr>
              <a:t>, </a:t>
            </a:r>
            <a:r>
              <a:rPr lang="zh-CN" altLang="en-US" sz="3200" dirty="0">
                <a:solidFill>
                  <a:schemeClr val="bg1"/>
                </a:solidFill>
              </a:rPr>
              <a:t>既</a:t>
            </a:r>
            <a:r>
              <a:rPr lang="zh-CN" altLang="en-US" sz="3200" dirty="0">
                <a:solidFill>
                  <a:srgbClr val="FF0000"/>
                </a:solidFill>
              </a:rPr>
              <a:t>相似</a:t>
            </a:r>
            <a:r>
              <a:rPr lang="zh-CN" altLang="en-US" sz="3200" dirty="0">
                <a:solidFill>
                  <a:schemeClr val="bg1"/>
                </a:solidFill>
              </a:rPr>
              <a:t>于一个对角矩阵</a:t>
            </a:r>
            <a:r>
              <a:rPr lang="en-US" altLang="zh-CN" sz="3200" dirty="0">
                <a:solidFill>
                  <a:schemeClr val="bg1"/>
                </a:solidFill>
              </a:rPr>
              <a:t>,</a:t>
            </a:r>
            <a:r>
              <a:rPr lang="zh-CN" altLang="en-US" sz="3200" dirty="0">
                <a:solidFill>
                  <a:schemeClr val="bg1"/>
                </a:solidFill>
              </a:rPr>
              <a:t>又</a:t>
            </a:r>
            <a:r>
              <a:rPr lang="zh-CN" altLang="en-US" sz="3200" dirty="0">
                <a:solidFill>
                  <a:srgbClr val="FF0000"/>
                </a:solidFill>
              </a:rPr>
              <a:t>合同</a:t>
            </a:r>
            <a:r>
              <a:rPr lang="zh-CN" altLang="en-US" sz="3200" dirty="0">
                <a:solidFill>
                  <a:schemeClr val="bg1"/>
                </a:solidFill>
              </a:rPr>
              <a:t>于一个对角矩阵</a:t>
            </a:r>
            <a:r>
              <a:rPr lang="en-US" altLang="zh-CN" sz="3200" dirty="0">
                <a:solidFill>
                  <a:schemeClr val="bg1"/>
                </a:solidFill>
              </a:rPr>
              <a:t>. </a:t>
            </a: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2195513" y="1412875"/>
          <a:ext cx="5745162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904993" imgH="190386" progId="Equation.3">
                  <p:embed/>
                </p:oleObj>
              </mc:Choice>
              <mc:Fallback>
                <p:oleObj name="公式" r:id="rId2" imgW="2904993" imgH="19038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1412875"/>
                        <a:ext cx="5745162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669279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23813"/>
            <a:ext cx="9144000" cy="6943439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ct val="20000"/>
              </a:spcBef>
              <a:buClr>
                <a:srgbClr val="FFFFCC"/>
              </a:buClr>
              <a:buSzPct val="70000"/>
              <a:buFont typeface="Wingdings" pitchFamily="2" charset="2"/>
              <a:buChar char="n"/>
              <a:defRPr/>
            </a:pP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由上述定理知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,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任何实对称矩阵</a:t>
            </a:r>
            <a:r>
              <a:rPr kumimoji="0" lang="en-US" altLang="zh-CN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A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均可对角化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,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其步骤如下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:</a:t>
            </a:r>
            <a:endParaRPr kumimoji="0" lang="en-US" altLang="zh-CN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20000"/>
              </a:spcBef>
              <a:buClr>
                <a:srgbClr val="FFFFCC"/>
              </a:buClr>
              <a:buSzPct val="70000"/>
              <a:buFont typeface="Wingdings" pitchFamily="2" charset="2"/>
              <a:buChar char="n"/>
              <a:defRPr/>
            </a:pPr>
            <a:r>
              <a:rPr kumimoji="0" lang="en-US" altLang="zh-CN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Step1 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求出</a:t>
            </a:r>
            <a:r>
              <a:rPr kumimoji="0" lang="en-US" altLang="zh-CN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A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的</a:t>
            </a:r>
            <a:r>
              <a:rPr kumimoji="0" lang="zh-CN" altLang="en-US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所有不同的特征值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；</a:t>
            </a:r>
            <a:endParaRPr kumimoji="0" lang="zh-CN" altLang="en-US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20000"/>
              </a:spcBef>
              <a:buClr>
                <a:srgbClr val="FFFFCC"/>
              </a:buClr>
              <a:buSzPct val="70000"/>
              <a:buFont typeface="Wingdings" pitchFamily="2" charset="2"/>
              <a:buChar char="n"/>
              <a:defRPr/>
            </a:pPr>
            <a:r>
              <a:rPr kumimoji="0" lang="en-US" altLang="zh-CN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Step2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 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对于</a:t>
            </a:r>
            <a:r>
              <a:rPr kumimoji="0" lang="en-US" altLang="zh-CN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A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的特征值</a:t>
            </a:r>
            <a:r>
              <a:rPr kumimoji="0" lang="zh-CN" altLang="en-US" b="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  <a:sym typeface="Symbol" panose="05050102010706020507" pitchFamily="18" charset="2"/>
              </a:rPr>
              <a:t>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,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求出齐次线性方程组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(</a:t>
            </a:r>
            <a:r>
              <a:rPr kumimoji="0" lang="en-US" altLang="zh-CN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A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 - </a:t>
            </a:r>
            <a:r>
              <a:rPr kumimoji="0" lang="en-US" altLang="zh-CN" b="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  <a:sym typeface="Symbol" panose="05050102010706020507" pitchFamily="18" charset="2"/>
              </a:rPr>
              <a:t></a:t>
            </a:r>
            <a:r>
              <a:rPr kumimoji="0" lang="en-US" altLang="zh-CN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E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)</a:t>
            </a:r>
            <a:r>
              <a:rPr kumimoji="0" lang="en-US" altLang="zh-CN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x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 = </a:t>
            </a:r>
            <a:r>
              <a:rPr kumimoji="0" lang="en-US" altLang="zh-CN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0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的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基础解系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,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并使用</a:t>
            </a:r>
            <a:r>
              <a:rPr kumimoji="0" lang="zh-CN" altLang="en-US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施密特方法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将其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单位正交化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.</a:t>
            </a:r>
            <a:endParaRPr kumimoji="0" lang="en-US" altLang="zh-CN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20000"/>
              </a:spcBef>
              <a:buClr>
                <a:srgbClr val="FFFFCC"/>
              </a:buClr>
              <a:buSzPct val="70000"/>
              <a:buFont typeface="Wingdings" pitchFamily="2" charset="2"/>
              <a:buChar char="n"/>
              <a:defRPr/>
            </a:pPr>
            <a:r>
              <a:rPr kumimoji="0" lang="en-US" altLang="zh-CN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Step3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 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以这</a:t>
            </a:r>
            <a:r>
              <a:rPr kumimoji="0" lang="en-US" altLang="zh-CN" b="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n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个两两正交的单位特征向量为</a:t>
            </a:r>
            <a:r>
              <a:rPr kumimoji="0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列向量构成正交矩阵</a:t>
            </a:r>
            <a:r>
              <a:rPr kumimoji="0" lang="en-US" altLang="zh-CN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P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,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这时</a:t>
            </a:r>
            <a:r>
              <a:rPr kumimoji="0" lang="en-US" altLang="zh-CN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P</a:t>
            </a:r>
            <a:r>
              <a:rPr kumimoji="0" lang="en-US" altLang="zh-CN" b="0" baseline="30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-1</a:t>
            </a:r>
            <a:r>
              <a:rPr kumimoji="0" lang="en-US" altLang="zh-CN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AP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 = </a:t>
            </a:r>
            <a:r>
              <a:rPr kumimoji="0" lang="en-US" altLang="zh-CN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P</a:t>
            </a:r>
            <a:r>
              <a:rPr kumimoji="0" lang="en-US" altLang="zh-CN" b="0" baseline="30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T</a:t>
            </a:r>
            <a:r>
              <a:rPr kumimoji="0" lang="en-US" altLang="zh-CN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AP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 = </a:t>
            </a:r>
            <a:r>
              <a:rPr kumimoji="0" lang="en-US" altLang="zh-CN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  <a:sym typeface="Symbol" panose="05050102010706020507" pitchFamily="18" charset="2"/>
              </a:rPr>
              <a:t>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,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其中对角方阵</a:t>
            </a:r>
            <a:r>
              <a:rPr kumimoji="0" lang="zh-CN" altLang="en-US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  <a:sym typeface="Symbol" panose="05050102010706020507" pitchFamily="18" charset="2"/>
              </a:rPr>
              <a:t>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的元素排列顺序依次与</a:t>
            </a:r>
            <a:r>
              <a:rPr kumimoji="0" lang="en-US" altLang="zh-CN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P</a:t>
            </a:r>
            <a:r>
              <a:rPr kumimoji="0" lang="zh-CN" alt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的列向量的排列顺序相对应</a:t>
            </a:r>
            <a:r>
              <a:rPr kumimoji="0" lang="en-US" altLang="zh-CN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/>
              </a:rPr>
              <a:t>.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FFFCC"/>
              </a:buClr>
              <a:buSzPct val="70000"/>
              <a:buFont typeface="Wingdings" pitchFamily="2" charset="2"/>
              <a:buChar char="n"/>
              <a:defRPr/>
            </a:pPr>
            <a:endParaRPr kumimoji="0" lang="en-US" altLang="zh-CN" b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FFFFCC"/>
              </a:buClr>
              <a:buSzPct val="70000"/>
              <a:buFont typeface="Wingdings" pitchFamily="2" charset="2"/>
              <a:buChar char="n"/>
              <a:defRPr/>
            </a:pPr>
            <a:endParaRPr kumimoji="0" lang="en-US" altLang="zh-CN" b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FFFFCC"/>
              </a:buClr>
              <a:buSzPct val="70000"/>
              <a:buFont typeface="Wingdings" pitchFamily="2" charset="2"/>
              <a:buChar char="n"/>
              <a:defRPr/>
            </a:pPr>
            <a:endParaRPr kumimoji="0" lang="en-US" altLang="zh-CN" b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FFFFCC"/>
              </a:buClr>
              <a:buSzPct val="70000"/>
              <a:buFont typeface="Wingdings" pitchFamily="2" charset="2"/>
              <a:buChar char="n"/>
              <a:defRPr/>
            </a:pPr>
            <a:endParaRPr kumimoji="0" lang="en-US" altLang="zh-CN" b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8F148D-7C73-4440-12AD-94AE570FF70E}"/>
              </a:ext>
            </a:extLst>
          </p:cNvPr>
          <p:cNvSpPr txBox="1"/>
          <p:nvPr/>
        </p:nvSpPr>
        <p:spPr>
          <a:xfrm>
            <a:off x="179512" y="5013176"/>
            <a:ext cx="73981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Remark:</a:t>
            </a:r>
          </a:p>
          <a:p>
            <a:r>
              <a:rPr lang="zh-CN" altLang="en-US" dirty="0">
                <a:highlight>
                  <a:srgbClr val="FFFF00"/>
                </a:highlight>
              </a:rPr>
              <a:t>对称矩阵其实是能正交对角化的充分必要条件</a:t>
            </a:r>
          </a:p>
        </p:txBody>
      </p:sp>
    </p:spTree>
    <p:extLst>
      <p:ext uri="{BB962C8B-B14F-4D97-AF65-F5344CB8AC3E}">
        <p14:creationId xmlns:p14="http://schemas.microsoft.com/office/powerpoint/2010/main" val="134688941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Clr>
                <a:srgbClr val="FFFFCC"/>
              </a:buClr>
              <a:defRPr/>
            </a:pPr>
            <a:r>
              <a:rPr kumimoji="0" lang="zh-CN" altLang="en-US" dirty="0">
                <a:solidFill>
                  <a:srgbClr val="FFFFFF"/>
                </a:solidFill>
                <a:ea typeface="华文新魏" panose="02010800040101010101" pitchFamily="2" charset="-122"/>
              </a:rPr>
              <a:t>例</a:t>
            </a:r>
            <a:r>
              <a:rPr kumimoji="0" lang="en-US" altLang="zh-CN" dirty="0">
                <a:solidFill>
                  <a:srgbClr val="FFFFFF"/>
                </a:solidFill>
              </a:rPr>
              <a:t>5.8</a:t>
            </a:r>
            <a:r>
              <a:rPr kumimoji="0" lang="en-US" altLang="zh-CN" b="0" dirty="0">
                <a:solidFill>
                  <a:srgbClr val="FFFFFF"/>
                </a:solidFill>
              </a:rPr>
              <a:t> </a:t>
            </a:r>
            <a:r>
              <a:rPr kumimoji="0" lang="zh-CN" altLang="en-US" b="0" dirty="0">
                <a:solidFill>
                  <a:srgbClr val="FFFFFF"/>
                </a:solidFill>
              </a:rPr>
              <a:t>设</a:t>
            </a:r>
          </a:p>
          <a:p>
            <a:pPr eaLnBrk="1" hangingPunct="1">
              <a:buClr>
                <a:srgbClr val="FFFFCC"/>
              </a:buClr>
              <a:defRPr/>
            </a:pPr>
            <a:endParaRPr kumimoji="0" lang="zh-CN" altLang="en-US" b="0" dirty="0">
              <a:solidFill>
                <a:srgbClr val="FFFFFF"/>
              </a:solidFill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zh-CN" altLang="en-US" b="0" dirty="0">
              <a:solidFill>
                <a:srgbClr val="FFFFFF"/>
              </a:solidFill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</a:endParaRPr>
          </a:p>
          <a:p>
            <a:pPr eaLnBrk="1" hangingPunct="1">
              <a:buClr>
                <a:srgbClr val="FFFFCC"/>
              </a:buClr>
              <a:defRPr/>
            </a:pPr>
            <a:r>
              <a:rPr kumimoji="0" lang="zh-CN" altLang="en-US" b="0" dirty="0">
                <a:solidFill>
                  <a:srgbClr val="FFFFFF"/>
                </a:solidFill>
              </a:rPr>
              <a:t>求一个</a:t>
            </a:r>
            <a:r>
              <a:rPr kumimoji="0" lang="zh-CN" altLang="en-US" b="0" dirty="0">
                <a:solidFill>
                  <a:srgbClr val="FF0000"/>
                </a:solidFill>
              </a:rPr>
              <a:t>正交矩阵</a:t>
            </a:r>
            <a:r>
              <a:rPr kumimoji="0" lang="en-US" altLang="zh-CN" i="1" dirty="0">
                <a:solidFill>
                  <a:srgbClr val="FFFFFF"/>
                </a:solidFill>
              </a:rPr>
              <a:t>P</a:t>
            </a:r>
            <a:r>
              <a:rPr kumimoji="0" lang="zh-CN" altLang="en-US" b="0" dirty="0">
                <a:solidFill>
                  <a:srgbClr val="FFFFFF"/>
                </a:solidFill>
              </a:rPr>
              <a:t>将其对</a:t>
            </a:r>
            <a:r>
              <a:rPr kumimoji="0" lang="zh-CN" altLang="en-US" b="0" dirty="0">
                <a:solidFill>
                  <a:srgbClr val="99CC00"/>
                </a:solidFill>
              </a:rPr>
              <a:t>角</a:t>
            </a:r>
            <a:r>
              <a:rPr kumimoji="0" lang="zh-CN" altLang="en-US" b="0" dirty="0">
                <a:solidFill>
                  <a:srgbClr val="FFFFFF"/>
                </a:solidFill>
              </a:rPr>
              <a:t>化</a:t>
            </a:r>
            <a:r>
              <a:rPr kumimoji="0" lang="en-US" altLang="zh-CN" b="0" dirty="0">
                <a:solidFill>
                  <a:srgbClr val="FFFFFF"/>
                </a:solidFill>
              </a:rPr>
              <a:t>.</a:t>
            </a:r>
          </a:p>
          <a:p>
            <a:pPr eaLnBrk="1" hangingPunct="1">
              <a:buClr>
                <a:srgbClr val="FFFFCC"/>
              </a:buClr>
              <a:defRPr/>
            </a:pPr>
            <a:r>
              <a:rPr kumimoji="0" lang="en-US" altLang="zh-CN" b="0" dirty="0">
                <a:solidFill>
                  <a:srgbClr val="FFFFFF"/>
                </a:solidFill>
              </a:rPr>
              <a:t>Solution</a:t>
            </a: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</a:endParaRPr>
          </a:p>
          <a:p>
            <a:pPr eaLnBrk="1" hangingPunct="1">
              <a:buClr>
                <a:srgbClr val="FFFFCC"/>
              </a:buClr>
              <a:defRPr/>
            </a:pPr>
            <a:endParaRPr kumimoji="0" lang="en-US" altLang="zh-CN" b="0" dirty="0">
              <a:solidFill>
                <a:srgbClr val="FFFFFF"/>
              </a:solidFill>
            </a:endParaRPr>
          </a:p>
          <a:p>
            <a:pPr eaLnBrk="1" hangingPunct="1">
              <a:buClr>
                <a:srgbClr val="FFFFCC"/>
              </a:buClr>
              <a:defRPr/>
            </a:pPr>
            <a:r>
              <a:rPr kumimoji="0" lang="zh-CN" altLang="en-US" b="0" dirty="0">
                <a:solidFill>
                  <a:srgbClr val="FFFFFF"/>
                </a:solidFill>
              </a:rPr>
              <a:t>得</a:t>
            </a:r>
            <a:r>
              <a:rPr kumimoji="0" lang="en-US" altLang="zh-CN" i="1" dirty="0">
                <a:solidFill>
                  <a:srgbClr val="FFFFFF"/>
                </a:solidFill>
              </a:rPr>
              <a:t>A</a:t>
            </a:r>
            <a:r>
              <a:rPr kumimoji="0" lang="zh-CN" altLang="en-US" b="0" dirty="0">
                <a:solidFill>
                  <a:srgbClr val="FFFFFF"/>
                </a:solidFill>
              </a:rPr>
              <a:t>的特征值为</a:t>
            </a:r>
            <a:r>
              <a:rPr kumimoji="0" lang="en-US" altLang="zh-CN" b="0" dirty="0">
                <a:solidFill>
                  <a:srgbClr val="FFFFFF"/>
                </a:solidFill>
              </a:rPr>
              <a:t>0, 0, 9.</a:t>
            </a:r>
          </a:p>
        </p:txBody>
      </p:sp>
      <p:graphicFrame>
        <p:nvGraphicFramePr>
          <p:cNvPr id="94211" name="Object 5"/>
          <p:cNvGraphicFramePr>
            <a:graphicFrameLocks noChangeAspect="1"/>
          </p:cNvGraphicFramePr>
          <p:nvPr/>
        </p:nvGraphicFramePr>
        <p:xfrm>
          <a:off x="2771775" y="115888"/>
          <a:ext cx="3970338" cy="211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600296" imgH="819122" progId="Equation.3">
                  <p:embed/>
                </p:oleObj>
              </mc:Choice>
              <mc:Fallback>
                <p:oleObj name="公式" r:id="rId2" imgW="1600296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115888"/>
                        <a:ext cx="3970338" cy="211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76200" y="3263900"/>
          <a:ext cx="8913813" cy="211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3743481" imgH="819122" progId="Equation.3">
                  <p:embed/>
                </p:oleObj>
              </mc:Choice>
              <mc:Fallback>
                <p:oleObj name="公式" r:id="rId4" imgW="3743481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3263900"/>
                        <a:ext cx="8913813" cy="2116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461684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4"/>
          <p:cNvSpPr txBox="1"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zh-CN" sz="3200" dirty="0">
              <a:solidFill>
                <a:schemeClr val="bg1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当</a:t>
            </a:r>
            <a:r>
              <a:rPr lang="zh-CN" altLang="en-US" sz="3200" i="1" dirty="0">
                <a:solidFill>
                  <a:schemeClr val="bg1"/>
                </a:solidFill>
                <a:sym typeface="Symbol" panose="05050102010706020507" pitchFamily="18" charset="2"/>
              </a:rPr>
              <a:t> </a:t>
            </a:r>
            <a:r>
              <a:rPr lang="en-US" altLang="zh-CN" sz="3200" dirty="0">
                <a:solidFill>
                  <a:schemeClr val="bg1"/>
                </a:solidFill>
              </a:rPr>
              <a:t>= 0</a:t>
            </a:r>
            <a:r>
              <a:rPr lang="zh-CN" altLang="en-US" sz="3200" dirty="0">
                <a:solidFill>
                  <a:schemeClr val="bg1"/>
                </a:solidFill>
              </a:rPr>
              <a:t>时</a:t>
            </a:r>
            <a:r>
              <a:rPr lang="en-US" altLang="zh-CN" sz="3200" dirty="0">
                <a:solidFill>
                  <a:schemeClr val="bg1"/>
                </a:solidFill>
              </a:rPr>
              <a:t>, (</a:t>
            </a:r>
            <a:r>
              <a:rPr lang="en-US" altLang="zh-CN" sz="3200" i="1" dirty="0">
                <a:solidFill>
                  <a:schemeClr val="bg1"/>
                </a:solidFill>
              </a:rPr>
              <a:t>A</a:t>
            </a:r>
            <a:r>
              <a:rPr lang="en-US" altLang="zh-CN" sz="3200" dirty="0">
                <a:solidFill>
                  <a:schemeClr val="bg1"/>
                </a:solidFill>
              </a:rPr>
              <a:t> - </a:t>
            </a:r>
            <a:r>
              <a:rPr lang="en-US" altLang="zh-CN" sz="3200" dirty="0">
                <a:solidFill>
                  <a:schemeClr val="bg1"/>
                </a:solidFill>
                <a:sym typeface="Symbol" panose="05050102010706020507" pitchFamily="18" charset="2"/>
              </a:rPr>
              <a:t>0</a:t>
            </a:r>
            <a:r>
              <a:rPr lang="en-US" altLang="zh-CN" sz="3200" i="1" dirty="0">
                <a:solidFill>
                  <a:schemeClr val="bg1"/>
                </a:solidFill>
              </a:rPr>
              <a:t>E</a:t>
            </a:r>
            <a:r>
              <a:rPr lang="en-US" altLang="zh-CN" sz="3200" dirty="0">
                <a:solidFill>
                  <a:schemeClr val="bg1"/>
                </a:solidFill>
              </a:rPr>
              <a:t>)x = 0: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zh-CN" sz="3200" dirty="0">
              <a:solidFill>
                <a:schemeClr val="bg1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zh-CN" sz="3200" dirty="0">
              <a:solidFill>
                <a:schemeClr val="bg1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zh-CN" sz="32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将其</a:t>
            </a:r>
            <a:r>
              <a:rPr lang="zh-CN" altLang="en-US" sz="3200" dirty="0">
                <a:solidFill>
                  <a:srgbClr val="FF0000"/>
                </a:solidFill>
              </a:rPr>
              <a:t>正交化</a:t>
            </a:r>
            <a:r>
              <a:rPr lang="en-US" altLang="zh-CN" sz="3200" dirty="0">
                <a:solidFill>
                  <a:schemeClr val="bg1"/>
                </a:solidFill>
              </a:rPr>
              <a:t>,</a:t>
            </a:r>
            <a:r>
              <a:rPr lang="zh-CN" altLang="en-US" sz="3200" dirty="0">
                <a:solidFill>
                  <a:schemeClr val="bg1"/>
                </a:solidFill>
              </a:rPr>
              <a:t>得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zh-CN" altLang="en-US" sz="3200" dirty="0"/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zh-CN" sz="3200" dirty="0"/>
          </a:p>
        </p:txBody>
      </p:sp>
      <p:graphicFrame>
        <p:nvGraphicFramePr>
          <p:cNvPr id="9523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3682764"/>
              </p:ext>
            </p:extLst>
          </p:nvPr>
        </p:nvGraphicFramePr>
        <p:xfrm>
          <a:off x="4932040" y="620688"/>
          <a:ext cx="3081337" cy="178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495245" imgH="819122" progId="Equation.3">
                  <p:embed/>
                </p:oleObj>
              </mc:Choice>
              <mc:Fallback>
                <p:oleObj name="公式" r:id="rId2" imgW="1495245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620688"/>
                        <a:ext cx="3081337" cy="178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0271745"/>
              </p:ext>
            </p:extLst>
          </p:nvPr>
        </p:nvGraphicFramePr>
        <p:xfrm>
          <a:off x="3563888" y="2276872"/>
          <a:ext cx="2181225" cy="178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028652" imgH="819122" progId="Equation.3">
                  <p:embed/>
                </p:oleObj>
              </mc:Choice>
              <mc:Fallback>
                <p:oleObj name="公式" r:id="rId4" imgW="1028652" imgH="81912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2276872"/>
                        <a:ext cx="2181225" cy="178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777133"/>
              </p:ext>
            </p:extLst>
          </p:nvPr>
        </p:nvGraphicFramePr>
        <p:xfrm>
          <a:off x="2096219" y="4509120"/>
          <a:ext cx="4951561" cy="195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42920" imgH="698400" progId="Equation.DSMT4">
                  <p:embed/>
                </p:oleObj>
              </mc:Choice>
              <mc:Fallback>
                <p:oleObj name="Equation" r:id="rId6" imgW="1942920" imgH="698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6219" y="4509120"/>
                        <a:ext cx="4951561" cy="195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6905639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B2B2B2"/>
      </a:folHlink>
    </a:clrScheme>
    <a:fontScheme name="模板">
      <a:majorFont>
        <a:latin typeface="Times New Roman"/>
        <a:ea typeface="黑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49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49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49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49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44267</TotalTime>
  <Words>1671</Words>
  <Application>Microsoft Office PowerPoint</Application>
  <PresentationFormat>全屏显示(4:3)</PresentationFormat>
  <Paragraphs>293</Paragraphs>
  <Slides>42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42</vt:i4>
      </vt:variant>
    </vt:vector>
  </HeadingPairs>
  <TitlesOfParts>
    <vt:vector size="54" baseType="lpstr">
      <vt:lpstr>宋体</vt:lpstr>
      <vt:lpstr>Arial</vt:lpstr>
      <vt:lpstr>Tahoma</vt:lpstr>
      <vt:lpstr>Times New Roman</vt:lpstr>
      <vt:lpstr>Wingdings</vt:lpstr>
      <vt:lpstr>黑体</vt:lpstr>
      <vt:lpstr>微软雅黑</vt:lpstr>
      <vt:lpstr>模板</vt:lpstr>
      <vt:lpstr>自定义设计方案</vt:lpstr>
      <vt:lpstr>Equation</vt:lpstr>
      <vt:lpstr>公式</vt:lpstr>
      <vt:lpstr>MathType 7.0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SWU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赖红</dc:creator>
  <cp:lastModifiedBy>839147@qq.com</cp:lastModifiedBy>
  <cp:revision>258</cp:revision>
  <dcterms:created xsi:type="dcterms:W3CDTF">2017-12-14T02:20:40Z</dcterms:created>
  <dcterms:modified xsi:type="dcterms:W3CDTF">2022-12-12T06:20:31Z</dcterms:modified>
</cp:coreProperties>
</file>